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gif" ContentType="image/gi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25"/>
  </p:notesMasterIdLst>
  <p:sldIdLst>
    <p:sldId id="256" r:id="rId2"/>
    <p:sldId id="879" r:id="rId3"/>
    <p:sldId id="872" r:id="rId4"/>
    <p:sldId id="902" r:id="rId5"/>
    <p:sldId id="903" r:id="rId6"/>
    <p:sldId id="895" r:id="rId7"/>
    <p:sldId id="915" r:id="rId8"/>
    <p:sldId id="908" r:id="rId9"/>
    <p:sldId id="861" r:id="rId10"/>
    <p:sldId id="862" r:id="rId11"/>
    <p:sldId id="864" r:id="rId12"/>
    <p:sldId id="863" r:id="rId13"/>
    <p:sldId id="875" r:id="rId14"/>
    <p:sldId id="897" r:id="rId15"/>
    <p:sldId id="874" r:id="rId16"/>
    <p:sldId id="865" r:id="rId17"/>
    <p:sldId id="867" r:id="rId18"/>
    <p:sldId id="868" r:id="rId19"/>
    <p:sldId id="873" r:id="rId20"/>
    <p:sldId id="880" r:id="rId21"/>
    <p:sldId id="937" r:id="rId22"/>
    <p:sldId id="881" r:id="rId23"/>
    <p:sldId id="882" r:id="rId24"/>
    <p:sldId id="883" r:id="rId25"/>
    <p:sldId id="884" r:id="rId26"/>
    <p:sldId id="885" r:id="rId27"/>
    <p:sldId id="886" r:id="rId28"/>
    <p:sldId id="888" r:id="rId29"/>
    <p:sldId id="889" r:id="rId30"/>
    <p:sldId id="890" r:id="rId31"/>
    <p:sldId id="891" r:id="rId32"/>
    <p:sldId id="892" r:id="rId33"/>
    <p:sldId id="893" r:id="rId34"/>
    <p:sldId id="876" r:id="rId35"/>
    <p:sldId id="869" r:id="rId36"/>
    <p:sldId id="870" r:id="rId37"/>
    <p:sldId id="871" r:id="rId38"/>
    <p:sldId id="877" r:id="rId39"/>
    <p:sldId id="866" r:id="rId40"/>
    <p:sldId id="926" r:id="rId41"/>
    <p:sldId id="906" r:id="rId42"/>
    <p:sldId id="899" r:id="rId43"/>
    <p:sldId id="910" r:id="rId44"/>
    <p:sldId id="896" r:id="rId45"/>
    <p:sldId id="917" r:id="rId46"/>
    <p:sldId id="914" r:id="rId47"/>
    <p:sldId id="918" r:id="rId48"/>
    <p:sldId id="919" r:id="rId49"/>
    <p:sldId id="834" r:id="rId50"/>
    <p:sldId id="835" r:id="rId51"/>
    <p:sldId id="836" r:id="rId52"/>
    <p:sldId id="837" r:id="rId53"/>
    <p:sldId id="838" r:id="rId54"/>
    <p:sldId id="839" r:id="rId55"/>
    <p:sldId id="840" r:id="rId56"/>
    <p:sldId id="841" r:id="rId57"/>
    <p:sldId id="842" r:id="rId58"/>
    <p:sldId id="936" r:id="rId59"/>
    <p:sldId id="843" r:id="rId60"/>
    <p:sldId id="943" r:id="rId61"/>
    <p:sldId id="844" r:id="rId62"/>
    <p:sldId id="846" r:id="rId63"/>
    <p:sldId id="847" r:id="rId64"/>
    <p:sldId id="845" r:id="rId65"/>
    <p:sldId id="829" r:id="rId66"/>
    <p:sldId id="832" r:id="rId67"/>
    <p:sldId id="858" r:id="rId68"/>
    <p:sldId id="920" r:id="rId69"/>
    <p:sldId id="900" r:id="rId70"/>
    <p:sldId id="922" r:id="rId71"/>
    <p:sldId id="923" r:id="rId72"/>
    <p:sldId id="924" r:id="rId73"/>
    <p:sldId id="913" r:id="rId74"/>
    <p:sldId id="833" r:id="rId75"/>
    <p:sldId id="778" r:id="rId76"/>
    <p:sldId id="780" r:id="rId77"/>
    <p:sldId id="779" r:id="rId78"/>
    <p:sldId id="803" r:id="rId79"/>
    <p:sldId id="805" r:id="rId80"/>
    <p:sldId id="705" r:id="rId81"/>
    <p:sldId id="782" r:id="rId82"/>
    <p:sldId id="783" r:id="rId83"/>
    <p:sldId id="784" r:id="rId84"/>
    <p:sldId id="785" r:id="rId85"/>
    <p:sldId id="786" r:id="rId86"/>
    <p:sldId id="787" r:id="rId87"/>
    <p:sldId id="776" r:id="rId88"/>
    <p:sldId id="789" r:id="rId89"/>
    <p:sldId id="790" r:id="rId90"/>
    <p:sldId id="791" r:id="rId91"/>
    <p:sldId id="792" r:id="rId92"/>
    <p:sldId id="751" r:id="rId93"/>
    <p:sldId id="793" r:id="rId94"/>
    <p:sldId id="794" r:id="rId95"/>
    <p:sldId id="795" r:id="rId96"/>
    <p:sldId id="796" r:id="rId97"/>
    <p:sldId id="797" r:id="rId98"/>
    <p:sldId id="798" r:id="rId99"/>
    <p:sldId id="799" r:id="rId100"/>
    <p:sldId id="800" r:id="rId101"/>
    <p:sldId id="801" r:id="rId102"/>
    <p:sldId id="804" r:id="rId103"/>
    <p:sldId id="925" r:id="rId104"/>
    <p:sldId id="935" r:id="rId105"/>
    <p:sldId id="929" r:id="rId106"/>
    <p:sldId id="939" r:id="rId107"/>
    <p:sldId id="941" r:id="rId108"/>
    <p:sldId id="904" r:id="rId109"/>
    <p:sldId id="921" r:id="rId110"/>
    <p:sldId id="898" r:id="rId111"/>
    <p:sldId id="909" r:id="rId112"/>
    <p:sldId id="907" r:id="rId113"/>
    <p:sldId id="856" r:id="rId114"/>
    <p:sldId id="928" r:id="rId115"/>
    <p:sldId id="944" r:id="rId116"/>
    <p:sldId id="932" r:id="rId117"/>
    <p:sldId id="927" r:id="rId118"/>
    <p:sldId id="911" r:id="rId119"/>
    <p:sldId id="931" r:id="rId120"/>
    <p:sldId id="905" r:id="rId121"/>
    <p:sldId id="934" r:id="rId122"/>
    <p:sldId id="942" r:id="rId123"/>
    <p:sldId id="938" r:id="rId124"/>
  </p:sldIdLst>
  <p:sldSz cx="9144000" cy="6858000" type="screen4x3"/>
  <p:notesSz cx="6858000" cy="9144000"/>
  <p:embeddedFontLst>
    <p:embeddedFont>
      <p:font typeface="Cheltenhm BdItHd BT" panose="02040703050705090403" pitchFamily="18" charset="0"/>
      <p:regular r:id="rId126"/>
    </p:embeddedFont>
    <p:embeddedFont>
      <p:font typeface="Cheltenhm BdHd BT" panose="02040703050705020403" pitchFamily="18" charset="0"/>
      <p:regular r:id="rId127"/>
    </p:embeddedFont>
    <p:embeddedFont>
      <p:font typeface="Eras Bold ITC" panose="020B0907030504020204" pitchFamily="34" charset="0"/>
      <p:regular r:id="rId128"/>
    </p:embeddedFont>
  </p:embeddedFontLst>
  <p:defaultTextStyle>
    <a:defPPr>
      <a:defRPr lang="en-US"/>
    </a:defPPr>
    <a:lvl1pPr algn="ctr" rtl="0" fontAlgn="base">
      <a:spcBef>
        <a:spcPct val="0"/>
      </a:spcBef>
      <a:spcAft>
        <a:spcPct val="0"/>
      </a:spcAft>
      <a:defRPr kern="1200">
        <a:solidFill>
          <a:schemeClr val="tx1"/>
        </a:solidFill>
        <a:latin typeface="Cheltenhm BdHd BT" pitchFamily="18" charset="0"/>
        <a:ea typeface="+mn-ea"/>
        <a:cs typeface="+mn-cs"/>
      </a:defRPr>
    </a:lvl1pPr>
    <a:lvl2pPr marL="457200" algn="ctr" rtl="0" fontAlgn="base">
      <a:spcBef>
        <a:spcPct val="0"/>
      </a:spcBef>
      <a:spcAft>
        <a:spcPct val="0"/>
      </a:spcAft>
      <a:defRPr kern="1200">
        <a:solidFill>
          <a:schemeClr val="tx1"/>
        </a:solidFill>
        <a:latin typeface="Cheltenhm BdHd BT" pitchFamily="18" charset="0"/>
        <a:ea typeface="+mn-ea"/>
        <a:cs typeface="+mn-cs"/>
      </a:defRPr>
    </a:lvl2pPr>
    <a:lvl3pPr marL="914400" algn="ctr" rtl="0" fontAlgn="base">
      <a:spcBef>
        <a:spcPct val="0"/>
      </a:spcBef>
      <a:spcAft>
        <a:spcPct val="0"/>
      </a:spcAft>
      <a:defRPr kern="1200">
        <a:solidFill>
          <a:schemeClr val="tx1"/>
        </a:solidFill>
        <a:latin typeface="Cheltenhm BdHd BT" pitchFamily="18" charset="0"/>
        <a:ea typeface="+mn-ea"/>
        <a:cs typeface="+mn-cs"/>
      </a:defRPr>
    </a:lvl3pPr>
    <a:lvl4pPr marL="1371600" algn="ctr" rtl="0" fontAlgn="base">
      <a:spcBef>
        <a:spcPct val="0"/>
      </a:spcBef>
      <a:spcAft>
        <a:spcPct val="0"/>
      </a:spcAft>
      <a:defRPr kern="1200">
        <a:solidFill>
          <a:schemeClr val="tx1"/>
        </a:solidFill>
        <a:latin typeface="Cheltenhm BdHd BT" pitchFamily="18" charset="0"/>
        <a:ea typeface="+mn-ea"/>
        <a:cs typeface="+mn-cs"/>
      </a:defRPr>
    </a:lvl4pPr>
    <a:lvl5pPr marL="1828800" algn="ctr" rtl="0" fontAlgn="base">
      <a:spcBef>
        <a:spcPct val="0"/>
      </a:spcBef>
      <a:spcAft>
        <a:spcPct val="0"/>
      </a:spcAft>
      <a:defRPr kern="1200">
        <a:solidFill>
          <a:schemeClr val="tx1"/>
        </a:solidFill>
        <a:latin typeface="Cheltenhm BdHd BT" pitchFamily="18" charset="0"/>
        <a:ea typeface="+mn-ea"/>
        <a:cs typeface="+mn-cs"/>
      </a:defRPr>
    </a:lvl5pPr>
    <a:lvl6pPr marL="2286000" algn="l" defTabSz="914400" rtl="0" eaLnBrk="1" latinLnBrk="0" hangingPunct="1">
      <a:defRPr kern="1200">
        <a:solidFill>
          <a:schemeClr val="tx1"/>
        </a:solidFill>
        <a:latin typeface="Cheltenhm BdHd BT" pitchFamily="18" charset="0"/>
        <a:ea typeface="+mn-ea"/>
        <a:cs typeface="+mn-cs"/>
      </a:defRPr>
    </a:lvl6pPr>
    <a:lvl7pPr marL="2743200" algn="l" defTabSz="914400" rtl="0" eaLnBrk="1" latinLnBrk="0" hangingPunct="1">
      <a:defRPr kern="1200">
        <a:solidFill>
          <a:schemeClr val="tx1"/>
        </a:solidFill>
        <a:latin typeface="Cheltenhm BdHd BT" pitchFamily="18" charset="0"/>
        <a:ea typeface="+mn-ea"/>
        <a:cs typeface="+mn-cs"/>
      </a:defRPr>
    </a:lvl7pPr>
    <a:lvl8pPr marL="3200400" algn="l" defTabSz="914400" rtl="0" eaLnBrk="1" latinLnBrk="0" hangingPunct="1">
      <a:defRPr kern="1200">
        <a:solidFill>
          <a:schemeClr val="tx1"/>
        </a:solidFill>
        <a:latin typeface="Cheltenhm BdHd BT" pitchFamily="18" charset="0"/>
        <a:ea typeface="+mn-ea"/>
        <a:cs typeface="+mn-cs"/>
      </a:defRPr>
    </a:lvl8pPr>
    <a:lvl9pPr marL="3657600" algn="l" defTabSz="914400" rtl="0" eaLnBrk="1" latinLnBrk="0" hangingPunct="1">
      <a:defRPr kern="1200">
        <a:solidFill>
          <a:schemeClr val="tx1"/>
        </a:solidFill>
        <a:latin typeface="Cheltenhm BdHd BT" pitchFamily="18" charset="0"/>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C"/>
    <a:srgbClr val="CCFFCC"/>
    <a:srgbClr val="FFCCCC"/>
    <a:srgbClr val="FF9999"/>
    <a:srgbClr val="3C1955"/>
    <a:srgbClr val="512373"/>
    <a:srgbClr val="FFFFFF"/>
    <a:srgbClr val="6B6B45"/>
    <a:srgbClr val="99FF66"/>
    <a:srgbClr val="B7B7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5622" autoAdjust="0"/>
    <p:restoredTop sz="95277" autoAdjust="0"/>
  </p:normalViewPr>
  <p:slideViewPr>
    <p:cSldViewPr snapToGrid="0">
      <p:cViewPr varScale="1">
        <p:scale>
          <a:sx n="117" d="100"/>
          <a:sy n="117" d="100"/>
        </p:scale>
        <p:origin x="-1428" y="-102"/>
      </p:cViewPr>
      <p:guideLst>
        <p:guide orient="horz" pos="2160"/>
        <p:guide pos="2880"/>
      </p:guideLst>
    </p:cSldViewPr>
  </p:slideViewPr>
  <p:outlineViewPr>
    <p:cViewPr>
      <p:scale>
        <a:sx n="33" d="100"/>
        <a:sy n="33" d="100"/>
      </p:scale>
      <p:origin x="0" y="35362"/>
    </p:cViewPr>
  </p:outlineViewPr>
  <p:notesTextViewPr>
    <p:cViewPr>
      <p:scale>
        <a:sx n="100" d="100"/>
        <a:sy n="100" d="100"/>
      </p:scale>
      <p:origin x="0" y="0"/>
    </p:cViewPr>
  </p:notesTextViewPr>
  <p:sorterViewPr>
    <p:cViewPr>
      <p:scale>
        <a:sx n="66" d="100"/>
        <a:sy n="66" d="100"/>
      </p:scale>
      <p:origin x="0" y="693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font" Target="fonts/font3.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slide" Target="slides/slide117.xml"/><Relationship Id="rId126" Type="http://schemas.openxmlformats.org/officeDocument/2006/relationships/font" Target="fonts/font1.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font" Target="fonts/font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theme" Target="theme/theme1.xml"/><Relationship Id="rId61" Type="http://schemas.openxmlformats.org/officeDocument/2006/relationships/slide" Target="slides/slide60.xml"/><Relationship Id="rId82" Type="http://schemas.openxmlformats.org/officeDocument/2006/relationships/slide" Target="slides/slide8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image" Target="../media/image2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6.emf"/></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2.jpeg>
</file>

<file path=ppt/media/image3.jpeg>
</file>

<file path=ppt/media/image4.jpe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515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latin typeface="Arial" charset="0"/>
              </a:defRPr>
            </a:lvl1pPr>
          </a:lstStyle>
          <a:p>
            <a:endParaRPr lang="en-US"/>
          </a:p>
        </p:txBody>
      </p:sp>
      <p:sp>
        <p:nvSpPr>
          <p:cNvPr id="305155"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defRPr>
            </a:lvl1pPr>
          </a:lstStyle>
          <a:p>
            <a:endParaRPr lang="en-US"/>
          </a:p>
        </p:txBody>
      </p:sp>
      <p:sp>
        <p:nvSpPr>
          <p:cNvPr id="30515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30515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30515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latin typeface="Arial" charset="0"/>
              </a:defRPr>
            </a:lvl1pPr>
          </a:lstStyle>
          <a:p>
            <a:endParaRPr lang="en-US"/>
          </a:p>
        </p:txBody>
      </p:sp>
      <p:sp>
        <p:nvSpPr>
          <p:cNvPr id="30515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charset="0"/>
              </a:defRPr>
            </a:lvl1pPr>
          </a:lstStyle>
          <a:p>
            <a:fld id="{E9AC9589-392E-4759-8AE1-E7CE7AA6DADF}" type="slidenum">
              <a:rPr lang="en-US"/>
              <a:pPr/>
              <a:t>‹#›</a:t>
            </a:fld>
            <a:endParaRPr lang="en-US"/>
          </a:p>
        </p:txBody>
      </p:sp>
    </p:spTree>
    <p:extLst>
      <p:ext uri="{BB962C8B-B14F-4D97-AF65-F5344CB8AC3E}">
        <p14:creationId xmlns:p14="http://schemas.microsoft.com/office/powerpoint/2010/main" val="224498474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BE17D91-B448-4B54-98F0-6BC7CAE083CC}" type="slidenum">
              <a:rPr lang="en-US"/>
              <a:pPr/>
              <a:t>1</a:t>
            </a:fld>
            <a:endParaRPr lang="en-US"/>
          </a:p>
        </p:txBody>
      </p:sp>
      <p:sp>
        <p:nvSpPr>
          <p:cNvPr id="306178" name="Rectangle 2"/>
          <p:cNvSpPr>
            <a:spLocks noGrp="1" noRot="1" noChangeAspect="1" noChangeArrowheads="1" noTextEdit="1"/>
          </p:cNvSpPr>
          <p:nvPr>
            <p:ph type="sldImg"/>
          </p:nvPr>
        </p:nvSpPr>
        <p:spPr>
          <a:ln/>
        </p:spPr>
      </p:sp>
      <p:sp>
        <p:nvSpPr>
          <p:cNvPr id="30617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509250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Slide Number Placeholder 3"/>
          <p:cNvSpPr>
            <a:spLocks noGrp="1"/>
          </p:cNvSpPr>
          <p:nvPr>
            <p:ph type="sldNum" sz="quarter" idx="10"/>
          </p:nvPr>
        </p:nvSpPr>
        <p:spPr/>
        <p:txBody>
          <a:bodyPr/>
          <a:lstStyle>
            <a:lvl1pPr>
              <a:defRPr/>
            </a:lvl1pPr>
          </a:lstStyle>
          <a:p>
            <a:fld id="{7984A6A1-86A5-4F02-AF9E-A94257ABC139}"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10"/>
          </p:nvPr>
        </p:nvSpPr>
        <p:spPr/>
        <p:txBody>
          <a:bodyPr/>
          <a:lstStyle>
            <a:lvl1pPr>
              <a:defRPr/>
            </a:lvl1pPr>
          </a:lstStyle>
          <a:p>
            <a:fld id="{A045CA80-B14F-4835-B337-DF07281DB714}"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64309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64309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10"/>
          </p:nvPr>
        </p:nvSpPr>
        <p:spPr/>
        <p:txBody>
          <a:bodyPr/>
          <a:lstStyle>
            <a:lvl1pPr>
              <a:defRPr/>
            </a:lvl1pPr>
          </a:lstStyle>
          <a:p>
            <a:fld id="{E60B15F0-D4CC-43F4-8CE3-0902B355F626}"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3"/>
          <p:cNvSpPr>
            <a:spLocks noGrp="1"/>
          </p:cNvSpPr>
          <p:nvPr>
            <p:ph type="sldNum" sz="quarter" idx="10"/>
          </p:nvPr>
        </p:nvSpPr>
        <p:spPr/>
        <p:txBody>
          <a:bodyPr/>
          <a:lstStyle>
            <a:lvl1pPr>
              <a:defRPr/>
            </a:lvl1pPr>
          </a:lstStyle>
          <a:p>
            <a:fld id="{19C1F2E4-E623-48F8-A0B6-76679DB1B9B0}"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Slide Number Placeholder 3"/>
          <p:cNvSpPr>
            <a:spLocks noGrp="1"/>
          </p:cNvSpPr>
          <p:nvPr>
            <p:ph type="sldNum" sz="quarter" idx="10"/>
          </p:nvPr>
        </p:nvSpPr>
        <p:spPr/>
        <p:txBody>
          <a:bodyPr/>
          <a:lstStyle>
            <a:lvl1pPr>
              <a:defRPr/>
            </a:lvl1pPr>
          </a:lstStyle>
          <a:p>
            <a:fld id="{D27C3D9A-515F-49C3-9EBB-59E91DF6C328}"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4"/>
          <p:cNvSpPr>
            <a:spLocks noGrp="1"/>
          </p:cNvSpPr>
          <p:nvPr>
            <p:ph type="sldNum" sz="quarter" idx="10"/>
          </p:nvPr>
        </p:nvSpPr>
        <p:spPr/>
        <p:txBody>
          <a:bodyPr/>
          <a:lstStyle>
            <a:lvl1pPr>
              <a:defRPr/>
            </a:lvl1pPr>
          </a:lstStyle>
          <a:p>
            <a:fld id="{F80802F5-C23E-4236-9C0B-BD945DBF51A6}"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Slide Number Placeholder 6"/>
          <p:cNvSpPr>
            <a:spLocks noGrp="1"/>
          </p:cNvSpPr>
          <p:nvPr>
            <p:ph type="sldNum" sz="quarter" idx="10"/>
          </p:nvPr>
        </p:nvSpPr>
        <p:spPr/>
        <p:txBody>
          <a:bodyPr/>
          <a:lstStyle>
            <a:lvl1pPr>
              <a:defRPr/>
            </a:lvl1pPr>
          </a:lstStyle>
          <a:p>
            <a:fld id="{B1A44D7B-A1C4-4D9A-B7C5-013401F7EE61}"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lvl1pPr>
              <a:defRPr/>
            </a:lvl1pPr>
          </a:lstStyle>
          <a:p>
            <a:fld id="{EDCAB8D6-3396-4568-A03E-DFB5AA213D49}"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lvl1pPr>
              <a:defRPr/>
            </a:lvl1pPr>
          </a:lstStyle>
          <a:p>
            <a:fld id="{52258BB1-C84A-4618-82D4-BB8E62384233}"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4"/>
          <p:cNvSpPr>
            <a:spLocks noGrp="1"/>
          </p:cNvSpPr>
          <p:nvPr>
            <p:ph type="sldNum" sz="quarter" idx="10"/>
          </p:nvPr>
        </p:nvSpPr>
        <p:spPr/>
        <p:txBody>
          <a:bodyPr/>
          <a:lstStyle>
            <a:lvl1pPr>
              <a:defRPr/>
            </a:lvl1pPr>
          </a:lstStyle>
          <a:p>
            <a:fld id="{94A98A19-964E-4DBE-8D08-23B3046D064B}"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4"/>
          <p:cNvSpPr>
            <a:spLocks noGrp="1"/>
          </p:cNvSpPr>
          <p:nvPr>
            <p:ph type="sldNum" sz="quarter" idx="10"/>
          </p:nvPr>
        </p:nvSpPr>
        <p:spPr/>
        <p:txBody>
          <a:bodyPr/>
          <a:lstStyle>
            <a:lvl1pPr>
              <a:defRPr/>
            </a:lvl1pPr>
          </a:lstStyle>
          <a:p>
            <a:fld id="{E992CCD5-0E61-47B2-977C-7C30ACAFA91F}"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457200" y="1600200"/>
            <a:ext cx="8229600" cy="51054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30" name="Rectangle 6"/>
          <p:cNvSpPr>
            <a:spLocks noGrp="1" noChangeArrowheads="1"/>
          </p:cNvSpPr>
          <p:nvPr>
            <p:ph type="sldNum" sz="quarter" idx="4"/>
          </p:nvPr>
        </p:nvSpPr>
        <p:spPr bwMode="auto">
          <a:xfrm>
            <a:off x="7010400" y="638175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spcBef>
                <a:spcPct val="20000"/>
              </a:spcBef>
              <a:spcAft>
                <a:spcPct val="20000"/>
              </a:spcAft>
              <a:defRPr sz="1400">
                <a:latin typeface="Eras Bold ITC" pitchFamily="34" charset="0"/>
              </a:defRPr>
            </a:lvl1pPr>
          </a:lstStyle>
          <a:p>
            <a:fld id="{0B311F43-C469-45DC-BBB2-46540685E13B}"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fontAlgn="base">
        <a:spcBef>
          <a:spcPct val="20000"/>
        </a:spcBef>
        <a:spcAft>
          <a:spcPct val="20000"/>
        </a:spcAft>
        <a:defRPr sz="4400">
          <a:solidFill>
            <a:schemeClr val="bg1"/>
          </a:solidFill>
          <a:latin typeface="+mj-lt"/>
          <a:ea typeface="+mj-ea"/>
          <a:cs typeface="+mj-cs"/>
        </a:defRPr>
      </a:lvl1pPr>
      <a:lvl2pPr algn="ctr" rtl="0" fontAlgn="base">
        <a:spcBef>
          <a:spcPct val="20000"/>
        </a:spcBef>
        <a:spcAft>
          <a:spcPct val="20000"/>
        </a:spcAft>
        <a:defRPr sz="4400">
          <a:solidFill>
            <a:schemeClr val="bg1"/>
          </a:solidFill>
          <a:latin typeface="Cheltenhm BdHd BT" pitchFamily="18" charset="0"/>
        </a:defRPr>
      </a:lvl2pPr>
      <a:lvl3pPr algn="ctr" rtl="0" fontAlgn="base">
        <a:spcBef>
          <a:spcPct val="20000"/>
        </a:spcBef>
        <a:spcAft>
          <a:spcPct val="20000"/>
        </a:spcAft>
        <a:defRPr sz="4400">
          <a:solidFill>
            <a:schemeClr val="bg1"/>
          </a:solidFill>
          <a:latin typeface="Cheltenhm BdHd BT" pitchFamily="18" charset="0"/>
        </a:defRPr>
      </a:lvl3pPr>
      <a:lvl4pPr algn="ctr" rtl="0" fontAlgn="base">
        <a:spcBef>
          <a:spcPct val="20000"/>
        </a:spcBef>
        <a:spcAft>
          <a:spcPct val="20000"/>
        </a:spcAft>
        <a:defRPr sz="4400">
          <a:solidFill>
            <a:schemeClr val="bg1"/>
          </a:solidFill>
          <a:latin typeface="Cheltenhm BdHd BT" pitchFamily="18" charset="0"/>
        </a:defRPr>
      </a:lvl4pPr>
      <a:lvl5pPr algn="ctr" rtl="0" fontAlgn="base">
        <a:spcBef>
          <a:spcPct val="20000"/>
        </a:spcBef>
        <a:spcAft>
          <a:spcPct val="20000"/>
        </a:spcAft>
        <a:defRPr sz="4400">
          <a:solidFill>
            <a:schemeClr val="bg1"/>
          </a:solidFill>
          <a:latin typeface="Cheltenhm BdHd BT" pitchFamily="18" charset="0"/>
        </a:defRPr>
      </a:lvl5pPr>
      <a:lvl6pPr marL="457200" algn="ctr" rtl="0" fontAlgn="base">
        <a:spcBef>
          <a:spcPct val="20000"/>
        </a:spcBef>
        <a:spcAft>
          <a:spcPct val="20000"/>
        </a:spcAft>
        <a:defRPr sz="4400">
          <a:solidFill>
            <a:schemeClr val="bg1"/>
          </a:solidFill>
          <a:latin typeface="Cheltenhm BdHd BT" pitchFamily="18" charset="0"/>
        </a:defRPr>
      </a:lvl6pPr>
      <a:lvl7pPr marL="914400" algn="ctr" rtl="0" fontAlgn="base">
        <a:spcBef>
          <a:spcPct val="20000"/>
        </a:spcBef>
        <a:spcAft>
          <a:spcPct val="20000"/>
        </a:spcAft>
        <a:defRPr sz="4400">
          <a:solidFill>
            <a:schemeClr val="bg1"/>
          </a:solidFill>
          <a:latin typeface="Cheltenhm BdHd BT" pitchFamily="18" charset="0"/>
        </a:defRPr>
      </a:lvl7pPr>
      <a:lvl8pPr marL="1371600" algn="ctr" rtl="0" fontAlgn="base">
        <a:spcBef>
          <a:spcPct val="20000"/>
        </a:spcBef>
        <a:spcAft>
          <a:spcPct val="20000"/>
        </a:spcAft>
        <a:defRPr sz="4400">
          <a:solidFill>
            <a:schemeClr val="bg1"/>
          </a:solidFill>
          <a:latin typeface="Cheltenhm BdHd BT" pitchFamily="18" charset="0"/>
        </a:defRPr>
      </a:lvl8pPr>
      <a:lvl9pPr marL="1828800" algn="ctr" rtl="0" fontAlgn="base">
        <a:spcBef>
          <a:spcPct val="20000"/>
        </a:spcBef>
        <a:spcAft>
          <a:spcPct val="20000"/>
        </a:spcAft>
        <a:defRPr sz="4400">
          <a:solidFill>
            <a:schemeClr val="bg1"/>
          </a:solidFill>
          <a:latin typeface="Cheltenhm BdHd BT" pitchFamily="18" charset="0"/>
        </a:defRPr>
      </a:lvl9pPr>
    </p:titleStyle>
    <p:bodyStyle>
      <a:lvl1pPr marL="342900" indent="-342900" algn="l" rtl="0" fontAlgn="base">
        <a:spcBef>
          <a:spcPct val="20000"/>
        </a:spcBef>
        <a:spcAft>
          <a:spcPct val="20000"/>
        </a:spcAft>
        <a:buChar char="•"/>
        <a:defRPr sz="3200">
          <a:solidFill>
            <a:schemeClr val="bg1"/>
          </a:solidFill>
          <a:latin typeface="+mn-lt"/>
          <a:ea typeface="+mn-ea"/>
          <a:cs typeface="+mn-cs"/>
        </a:defRPr>
      </a:lvl1pPr>
      <a:lvl2pPr marL="742950" indent="-285750" algn="l" rtl="0" fontAlgn="base">
        <a:spcBef>
          <a:spcPct val="20000"/>
        </a:spcBef>
        <a:spcAft>
          <a:spcPct val="20000"/>
        </a:spcAft>
        <a:buChar char=" "/>
        <a:defRPr sz="2800">
          <a:solidFill>
            <a:schemeClr val="bg1"/>
          </a:solidFill>
          <a:latin typeface="+mn-lt"/>
        </a:defRPr>
      </a:lvl2pPr>
      <a:lvl3pPr marL="1143000" indent="-228600" algn="l" rtl="0" fontAlgn="base">
        <a:spcBef>
          <a:spcPct val="20000"/>
        </a:spcBef>
        <a:spcAft>
          <a:spcPct val="20000"/>
        </a:spcAft>
        <a:buChar char=" "/>
        <a:defRPr sz="2800">
          <a:solidFill>
            <a:schemeClr val="bg1"/>
          </a:solidFill>
          <a:latin typeface="+mn-lt"/>
        </a:defRPr>
      </a:lvl3pPr>
      <a:lvl4pPr marL="1600200" indent="-228600" algn="l" rtl="0" fontAlgn="base">
        <a:spcBef>
          <a:spcPct val="20000"/>
        </a:spcBef>
        <a:spcAft>
          <a:spcPct val="20000"/>
        </a:spcAft>
        <a:buChar char=" "/>
        <a:defRPr sz="2800">
          <a:solidFill>
            <a:schemeClr val="bg1"/>
          </a:solidFill>
          <a:latin typeface="+mn-lt"/>
        </a:defRPr>
      </a:lvl4pPr>
      <a:lvl5pPr marL="2057400" indent="-228600" algn="l" rtl="0" fontAlgn="base">
        <a:spcBef>
          <a:spcPct val="20000"/>
        </a:spcBef>
        <a:spcAft>
          <a:spcPct val="20000"/>
        </a:spcAft>
        <a:buChar char=" "/>
        <a:defRPr sz="2800">
          <a:solidFill>
            <a:schemeClr val="bg1"/>
          </a:solidFill>
          <a:latin typeface="+mn-lt"/>
        </a:defRPr>
      </a:lvl5pPr>
      <a:lvl6pPr marL="2514600" indent="-228600" algn="l" rtl="0" fontAlgn="base">
        <a:spcBef>
          <a:spcPct val="20000"/>
        </a:spcBef>
        <a:spcAft>
          <a:spcPct val="20000"/>
        </a:spcAft>
        <a:buChar char=" "/>
        <a:defRPr sz="2800">
          <a:solidFill>
            <a:schemeClr val="bg1"/>
          </a:solidFill>
          <a:latin typeface="+mn-lt"/>
        </a:defRPr>
      </a:lvl6pPr>
      <a:lvl7pPr marL="2971800" indent="-228600" algn="l" rtl="0" fontAlgn="base">
        <a:spcBef>
          <a:spcPct val="20000"/>
        </a:spcBef>
        <a:spcAft>
          <a:spcPct val="20000"/>
        </a:spcAft>
        <a:buChar char=" "/>
        <a:defRPr sz="2800">
          <a:solidFill>
            <a:schemeClr val="bg1"/>
          </a:solidFill>
          <a:latin typeface="+mn-lt"/>
        </a:defRPr>
      </a:lvl7pPr>
      <a:lvl8pPr marL="3429000" indent="-228600" algn="l" rtl="0" fontAlgn="base">
        <a:spcBef>
          <a:spcPct val="20000"/>
        </a:spcBef>
        <a:spcAft>
          <a:spcPct val="20000"/>
        </a:spcAft>
        <a:buChar char=" "/>
        <a:defRPr sz="2800">
          <a:solidFill>
            <a:schemeClr val="bg1"/>
          </a:solidFill>
          <a:latin typeface="+mn-lt"/>
        </a:defRPr>
      </a:lvl8pPr>
      <a:lvl9pPr marL="3886200" indent="-228600" algn="l" rtl="0" fontAlgn="base">
        <a:spcBef>
          <a:spcPct val="20000"/>
        </a:spcBef>
        <a:spcAft>
          <a:spcPct val="20000"/>
        </a:spcAft>
        <a:buChar char=" "/>
        <a:defRPr sz="2800">
          <a:solidFill>
            <a:schemeClr val="bg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7.xml"/><Relationship Id="rId1" Type="http://schemas.openxmlformats.org/officeDocument/2006/relationships/vmlDrawing" Target="../drawings/vmlDrawing12.vml"/><Relationship Id="rId4" Type="http://schemas.openxmlformats.org/officeDocument/2006/relationships/image" Target="../media/image29.emf"/></Relationships>
</file>

<file path=ppt/slides/_rels/slide101.xml.rels><?xml version="1.0" encoding="UTF-8" standalone="yes"?>
<Relationships xmlns="http://schemas.openxmlformats.org/package/2006/relationships"><Relationship Id="rId3" Type="http://schemas.openxmlformats.org/officeDocument/2006/relationships/oleObject" Target="../embeddings/oleObject14.bin"/><Relationship Id="rId2" Type="http://schemas.openxmlformats.org/officeDocument/2006/relationships/slideLayout" Target="../slideLayouts/slideLayout7.xml"/><Relationship Id="rId1" Type="http://schemas.openxmlformats.org/officeDocument/2006/relationships/vmlDrawing" Target="../drawings/vmlDrawing13.vml"/><Relationship Id="rId4" Type="http://schemas.openxmlformats.org/officeDocument/2006/relationships/image" Target="../media/image30.emf"/></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gif"/><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7.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19.emf"/></Relationships>
</file>

<file path=ppt/slides/_rels/slide76.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6.xml"/><Relationship Id="rId1" Type="http://schemas.openxmlformats.org/officeDocument/2006/relationships/vmlDrawing" Target="../drawings/vmlDrawing2.vml"/><Relationship Id="rId4" Type="http://schemas.openxmlformats.org/officeDocument/2006/relationships/image" Target="../media/image20.emf"/></Relationships>
</file>

<file path=ppt/slides/_rels/slide7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image" Target="../media/image21.emf"/></Relationships>
</file>

<file path=ppt/slides/_rels/slide7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7.xml"/><Relationship Id="rId1" Type="http://schemas.openxmlformats.org/officeDocument/2006/relationships/vmlDrawing" Target="../drawings/vmlDrawing4.vml"/><Relationship Id="rId4" Type="http://schemas.openxmlformats.org/officeDocument/2006/relationships/image" Target="../media/image21.emf"/></Relationships>
</file>

<file path=ppt/slides/_rels/slide79.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7.xml"/><Relationship Id="rId1" Type="http://schemas.openxmlformats.org/officeDocument/2006/relationships/vmlDrawing" Target="../drawings/vmlDrawing5.vml"/><Relationship Id="rId6" Type="http://schemas.openxmlformats.org/officeDocument/2006/relationships/image" Target="../media/image22.emf"/><Relationship Id="rId5" Type="http://schemas.openxmlformats.org/officeDocument/2006/relationships/oleObject" Target="../embeddings/oleObject6.bin"/><Relationship Id="rId4" Type="http://schemas.openxmlformats.org/officeDocument/2006/relationships/image" Target="../media/image21.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Layout" Target="../slideLayouts/slideLayout2.xml"/><Relationship Id="rId1" Type="http://schemas.openxmlformats.org/officeDocument/2006/relationships/vmlDrawing" Target="../drawings/vmlDrawing6.vml"/><Relationship Id="rId4" Type="http://schemas.openxmlformats.org/officeDocument/2006/relationships/image" Target="../media/image23.emf"/></Relationships>
</file>

<file path=ppt/slides/_rels/slide85.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vmlDrawing" Target="../drawings/vmlDrawing7.vml"/><Relationship Id="rId4" Type="http://schemas.openxmlformats.org/officeDocument/2006/relationships/image" Target="../media/image24.emf"/></Relationships>
</file>

<file path=ppt/slides/_rels/slide86.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Layout" Target="../slideLayouts/slideLayout2.xml"/><Relationship Id="rId1" Type="http://schemas.openxmlformats.org/officeDocument/2006/relationships/vmlDrawing" Target="../drawings/vmlDrawing8.vml"/><Relationship Id="rId4" Type="http://schemas.openxmlformats.org/officeDocument/2006/relationships/image" Target="../media/image25.emf"/></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Layout" Target="../slideLayouts/slideLayout7.xml"/><Relationship Id="rId1" Type="http://schemas.openxmlformats.org/officeDocument/2006/relationships/vmlDrawing" Target="../drawings/vmlDrawing9.vml"/><Relationship Id="rId4" Type="http://schemas.openxmlformats.org/officeDocument/2006/relationships/image" Target="../media/image26.emf"/></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Layout" Target="../slideLayouts/slideLayout7.xml"/><Relationship Id="rId1" Type="http://schemas.openxmlformats.org/officeDocument/2006/relationships/vmlDrawing" Target="../drawings/vmlDrawing10.vml"/><Relationship Id="rId4" Type="http://schemas.openxmlformats.org/officeDocument/2006/relationships/image" Target="../media/image27.emf"/></Relationships>
</file>

<file path=ppt/slides/_rels/slide99.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7.xml"/><Relationship Id="rId1" Type="http://schemas.openxmlformats.org/officeDocument/2006/relationships/vmlDrawing" Target="../drawings/vmlDrawing11.vml"/><Relationship Id="rId4" Type="http://schemas.openxmlformats.org/officeDocument/2006/relationships/image" Target="../media/image2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2" name="Rectangle 74"/>
          <p:cNvSpPr>
            <a:spLocks noGrp="1" noChangeArrowheads="1"/>
          </p:cNvSpPr>
          <p:nvPr>
            <p:ph type="subTitle" idx="1"/>
          </p:nvPr>
        </p:nvSpPr>
        <p:spPr>
          <a:xfrm>
            <a:off x="381000" y="4559300"/>
            <a:ext cx="8458200" cy="1689100"/>
          </a:xfrm>
        </p:spPr>
        <p:txBody>
          <a:bodyPr/>
          <a:lstStyle/>
          <a:p>
            <a:pPr>
              <a:lnSpc>
                <a:spcPct val="90000"/>
              </a:lnSpc>
            </a:pPr>
            <a:endParaRPr lang="en-US" sz="2800" dirty="0"/>
          </a:p>
          <a:p>
            <a:pPr>
              <a:lnSpc>
                <a:spcPct val="90000"/>
              </a:lnSpc>
            </a:pPr>
            <a:r>
              <a:rPr lang="en-US" sz="2800" dirty="0"/>
              <a:t>Douglas </a:t>
            </a:r>
            <a:r>
              <a:rPr lang="en-US" sz="2800" dirty="0" err="1" smtClean="0"/>
              <a:t>Crockford</a:t>
            </a:r>
            <a:endParaRPr lang="en-US" sz="2800" dirty="0"/>
          </a:p>
        </p:txBody>
      </p:sp>
      <p:sp>
        <p:nvSpPr>
          <p:cNvPr id="2" name="TextBox 1"/>
          <p:cNvSpPr txBox="1"/>
          <p:nvPr/>
        </p:nvSpPr>
        <p:spPr>
          <a:xfrm>
            <a:off x="594804" y="266293"/>
            <a:ext cx="7918881" cy="2215991"/>
          </a:xfrm>
          <a:prstGeom prst="rect">
            <a:avLst/>
          </a:prstGeom>
          <a:noFill/>
        </p:spPr>
        <p:txBody>
          <a:bodyPr wrap="square" rtlCol="0">
            <a:spAutoFit/>
          </a:bodyPr>
          <a:lstStyle/>
          <a:p>
            <a:r>
              <a:rPr lang="en-US" sz="13800" dirty="0" smtClean="0">
                <a:solidFill>
                  <a:schemeClr val="bg1"/>
                </a:solidFill>
              </a:rPr>
              <a:t>Principles</a:t>
            </a:r>
            <a:endParaRPr lang="en-US" sz="13800" dirty="0">
              <a:solidFill>
                <a:schemeClr val="bg1"/>
              </a:solidFill>
            </a:endParaRPr>
          </a:p>
        </p:txBody>
      </p:sp>
      <p:sp>
        <p:nvSpPr>
          <p:cNvPr id="5" name="TextBox 4"/>
          <p:cNvSpPr txBox="1"/>
          <p:nvPr/>
        </p:nvSpPr>
        <p:spPr>
          <a:xfrm>
            <a:off x="596278" y="2043367"/>
            <a:ext cx="7918881" cy="2646878"/>
          </a:xfrm>
          <a:prstGeom prst="rect">
            <a:avLst/>
          </a:prstGeom>
          <a:noFill/>
        </p:spPr>
        <p:txBody>
          <a:bodyPr wrap="square" rtlCol="0">
            <a:spAutoFit/>
          </a:bodyPr>
          <a:lstStyle/>
          <a:p>
            <a:r>
              <a:rPr lang="en-US" sz="16600" dirty="0" smtClean="0">
                <a:solidFill>
                  <a:schemeClr val="bg1"/>
                </a:solidFill>
              </a:rPr>
              <a:t>Security</a:t>
            </a:r>
            <a:endParaRPr lang="en-US" sz="16600" dirty="0">
              <a:solidFill>
                <a:schemeClr val="bg1"/>
              </a:solidFill>
            </a:endParaRPr>
          </a:p>
        </p:txBody>
      </p:sp>
      <p:sp>
        <p:nvSpPr>
          <p:cNvPr id="6" name="TextBox 5"/>
          <p:cNvSpPr txBox="1"/>
          <p:nvPr/>
        </p:nvSpPr>
        <p:spPr>
          <a:xfrm>
            <a:off x="588874" y="2018207"/>
            <a:ext cx="7918881" cy="1200329"/>
          </a:xfrm>
          <a:prstGeom prst="rect">
            <a:avLst/>
          </a:prstGeom>
          <a:noFill/>
        </p:spPr>
        <p:txBody>
          <a:bodyPr wrap="square" rtlCol="0">
            <a:spAutoFit/>
          </a:bodyPr>
          <a:lstStyle/>
          <a:p>
            <a:r>
              <a:rPr lang="en-US" sz="7200" dirty="0" smtClean="0">
                <a:solidFill>
                  <a:schemeClr val="bg1"/>
                </a:solidFill>
                <a:latin typeface="Cheltenhm BdItHd BT" pitchFamily="18" charset="0"/>
              </a:rPr>
              <a:t>of</a:t>
            </a:r>
            <a:endParaRPr lang="en-US" sz="7200" dirty="0">
              <a:solidFill>
                <a:schemeClr val="bg1"/>
              </a:solidFill>
              <a:latin typeface="Cheltenhm BdItHd BT" pitchFamily="18" charset="0"/>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922626" name="Picture 2" descr="Image Det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096" y="1"/>
            <a:ext cx="859308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2741751"/>
      </p:ext>
    </p:extLst>
  </p:cSld>
  <p:clrMapOvr>
    <a:masterClrMapping/>
  </p:clrMapOvr>
  <p:transition spd="slow">
    <p:push dir="u"/>
  </p:transition>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12386" name="Object 2"/>
          <p:cNvGraphicFramePr>
            <a:graphicFrameLocks noChangeAspect="1"/>
          </p:cNvGraphicFramePr>
          <p:nvPr>
            <p:extLst>
              <p:ext uri="{D42A27DB-BD31-4B8C-83A1-F6EECF244321}">
                <p14:modId xmlns:p14="http://schemas.microsoft.com/office/powerpoint/2010/main" val="762101637"/>
              </p:ext>
            </p:extLst>
          </p:nvPr>
        </p:nvGraphicFramePr>
        <p:xfrm>
          <a:off x="2832100" y="2368550"/>
          <a:ext cx="3481388" cy="2120900"/>
        </p:xfrm>
        <a:graphic>
          <a:graphicData uri="http://schemas.openxmlformats.org/presentationml/2006/ole">
            <mc:AlternateContent xmlns:mc="http://schemas.openxmlformats.org/markup-compatibility/2006">
              <mc:Choice xmlns:v="urn:schemas-microsoft-com:vml" Requires="v">
                <p:oleObj spid="_x0000_s912498" name="Visio" r:id="rId3" imgW="2155013" imgH="1313712" progId="Visio.Drawing.6">
                  <p:embed/>
                </p:oleObj>
              </mc:Choice>
              <mc:Fallback>
                <p:oleObj name="Visio" r:id="rId3" imgW="2155013" imgH="1313712" progId="Visio.Drawing.6">
                  <p:embed/>
                  <p:pic>
                    <p:nvPicPr>
                      <p:cNvPr id="0" name="Picture 2"/>
                      <p:cNvPicPr>
                        <a:picLocks noChangeAspect="1" noChangeArrowheads="1"/>
                      </p:cNvPicPr>
                      <p:nvPr/>
                    </p:nvPicPr>
                    <p:blipFill>
                      <a:blip r:embed="rId4"/>
                      <a:srcRect/>
                      <a:stretch>
                        <a:fillRect/>
                      </a:stretch>
                    </p:blipFill>
                    <p:spPr bwMode="auto">
                      <a:xfrm>
                        <a:off x="2832100" y="2368550"/>
                        <a:ext cx="3481388"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12387" name="Text Box 3"/>
          <p:cNvSpPr txBox="1">
            <a:spLocks noChangeArrowheads="1"/>
          </p:cNvSpPr>
          <p:nvPr/>
        </p:nvSpPr>
        <p:spPr bwMode="auto">
          <a:xfrm>
            <a:off x="731838" y="517525"/>
            <a:ext cx="7710487" cy="1739900"/>
          </a:xfrm>
          <a:prstGeom prst="rect">
            <a:avLst/>
          </a:prstGeom>
          <a:noFill/>
          <a:ln w="9525">
            <a:noFill/>
            <a:miter lim="800000"/>
            <a:headEnd/>
            <a:tailEnd/>
          </a:ln>
          <a:effectLst/>
        </p:spPr>
        <p:txBody>
          <a:bodyPr>
            <a:spAutoFit/>
          </a:bodyPr>
          <a:lstStyle/>
          <a:p>
            <a:pPr>
              <a:spcBef>
                <a:spcPct val="50000"/>
              </a:spcBef>
            </a:pPr>
            <a:r>
              <a:rPr lang="en-US" sz="3600">
                <a:solidFill>
                  <a:schemeClr val="bg1"/>
                </a:solidFill>
              </a:rPr>
              <a:t>When the Agency wants to revoke the capability, it tells the Facet to forget its capability.</a:t>
            </a:r>
          </a:p>
        </p:txBody>
      </p:sp>
      <p:sp>
        <p:nvSpPr>
          <p:cNvPr id="912388" name="Text Box 4"/>
          <p:cNvSpPr txBox="1">
            <a:spLocks noChangeArrowheads="1"/>
          </p:cNvSpPr>
          <p:nvPr/>
        </p:nvSpPr>
        <p:spPr bwMode="auto">
          <a:xfrm>
            <a:off x="731838" y="4832350"/>
            <a:ext cx="7710487" cy="579438"/>
          </a:xfrm>
          <a:prstGeom prst="rect">
            <a:avLst/>
          </a:prstGeom>
          <a:noFill/>
          <a:ln w="9525">
            <a:noFill/>
            <a:miter lim="800000"/>
            <a:headEnd/>
            <a:tailEnd/>
          </a:ln>
          <a:effectLst/>
        </p:spPr>
        <p:txBody>
          <a:bodyPr>
            <a:spAutoFit/>
          </a:bodyPr>
          <a:lstStyle/>
          <a:p>
            <a:pPr>
              <a:spcBef>
                <a:spcPct val="50000"/>
              </a:spcBef>
            </a:pPr>
            <a:r>
              <a:rPr lang="en-US" sz="3200">
                <a:solidFill>
                  <a:schemeClr val="bg1"/>
                </a:solidFill>
              </a:rPr>
              <a:t>The Facet is now useless to the Guest.</a:t>
            </a:r>
          </a:p>
        </p:txBody>
      </p:sp>
    </p:spTree>
  </p:cSld>
  <p:clrMapOvr>
    <a:masterClrMapping/>
  </p:clrMapOvr>
  <p:transition spd="slow">
    <p:strips dir="rd"/>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14434" name="Object 2"/>
          <p:cNvGraphicFramePr>
            <a:graphicFrameLocks noChangeAspect="1"/>
          </p:cNvGraphicFramePr>
          <p:nvPr>
            <p:extLst>
              <p:ext uri="{D42A27DB-BD31-4B8C-83A1-F6EECF244321}">
                <p14:modId xmlns:p14="http://schemas.microsoft.com/office/powerpoint/2010/main" val="1898315726"/>
              </p:ext>
            </p:extLst>
          </p:nvPr>
        </p:nvGraphicFramePr>
        <p:xfrm>
          <a:off x="2832100" y="2368550"/>
          <a:ext cx="3481388" cy="2120900"/>
        </p:xfrm>
        <a:graphic>
          <a:graphicData uri="http://schemas.openxmlformats.org/presentationml/2006/ole">
            <mc:AlternateContent xmlns:mc="http://schemas.openxmlformats.org/markup-compatibility/2006">
              <mc:Choice xmlns:v="urn:schemas-microsoft-com:vml" Requires="v">
                <p:oleObj spid="_x0000_s914546" name="Visio" r:id="rId3" imgW="2155013" imgH="1313712" progId="Visio.Drawing.6">
                  <p:embed/>
                </p:oleObj>
              </mc:Choice>
              <mc:Fallback>
                <p:oleObj name="Visio" r:id="rId3" imgW="2155013" imgH="1313712" progId="Visio.Drawing.6">
                  <p:embed/>
                  <p:pic>
                    <p:nvPicPr>
                      <p:cNvPr id="0" name="Picture 2"/>
                      <p:cNvPicPr>
                        <a:picLocks noChangeAspect="1" noChangeArrowheads="1"/>
                      </p:cNvPicPr>
                      <p:nvPr/>
                    </p:nvPicPr>
                    <p:blipFill>
                      <a:blip r:embed="rId4"/>
                      <a:srcRect/>
                      <a:stretch>
                        <a:fillRect/>
                      </a:stretch>
                    </p:blipFill>
                    <p:spPr bwMode="auto">
                      <a:xfrm>
                        <a:off x="2832100" y="2368550"/>
                        <a:ext cx="3481388"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14435" name="Text Box 3"/>
          <p:cNvSpPr txBox="1">
            <a:spLocks noChangeArrowheads="1"/>
          </p:cNvSpPr>
          <p:nvPr/>
        </p:nvSpPr>
        <p:spPr bwMode="auto">
          <a:xfrm>
            <a:off x="731838" y="517525"/>
            <a:ext cx="7710487" cy="1739900"/>
          </a:xfrm>
          <a:prstGeom prst="rect">
            <a:avLst/>
          </a:prstGeom>
          <a:noFill/>
          <a:ln w="9525">
            <a:noFill/>
            <a:miter lim="800000"/>
            <a:headEnd/>
            <a:tailEnd/>
          </a:ln>
          <a:effectLst/>
        </p:spPr>
        <p:txBody>
          <a:bodyPr>
            <a:spAutoFit/>
          </a:bodyPr>
          <a:lstStyle/>
          <a:p>
            <a:pPr>
              <a:spcBef>
                <a:spcPct val="50000"/>
              </a:spcBef>
            </a:pPr>
            <a:r>
              <a:rPr lang="en-US" sz="3600" dirty="0">
                <a:solidFill>
                  <a:schemeClr val="bg1"/>
                </a:solidFill>
              </a:rPr>
              <a:t>A Facet can mark requests so that the </a:t>
            </a:r>
            <a:r>
              <a:rPr lang="en-US" sz="3600" dirty="0" smtClean="0">
                <a:solidFill>
                  <a:schemeClr val="bg1"/>
                </a:solidFill>
              </a:rPr>
              <a:t>Powerful object </a:t>
            </a:r>
            <a:r>
              <a:rPr lang="en-US" sz="3600" dirty="0">
                <a:solidFill>
                  <a:schemeClr val="bg1"/>
                </a:solidFill>
              </a:rPr>
              <a:t>can know where the request came from.</a:t>
            </a:r>
          </a:p>
        </p:txBody>
      </p:sp>
    </p:spTree>
  </p:cSld>
  <p:clrMapOvr>
    <a:masterClrMapping/>
  </p:clrMapOvr>
  <p:transition spd="slow">
    <p:strips dir="rd"/>
  </p:transition>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530" name="Rectangle 2"/>
          <p:cNvSpPr>
            <a:spLocks noGrp="1" noChangeArrowheads="1"/>
          </p:cNvSpPr>
          <p:nvPr>
            <p:ph type="title"/>
          </p:nvPr>
        </p:nvSpPr>
        <p:spPr/>
        <p:txBody>
          <a:bodyPr/>
          <a:lstStyle/>
          <a:p>
            <a:r>
              <a:rPr lang="en-US"/>
              <a:t>Facets</a:t>
            </a:r>
          </a:p>
        </p:txBody>
      </p:sp>
      <p:sp>
        <p:nvSpPr>
          <p:cNvPr id="918531" name="Rectangle 3"/>
          <p:cNvSpPr>
            <a:spLocks noGrp="1" noChangeArrowheads="1"/>
          </p:cNvSpPr>
          <p:nvPr>
            <p:ph type="body" idx="1"/>
          </p:nvPr>
        </p:nvSpPr>
        <p:spPr/>
        <p:txBody>
          <a:bodyPr/>
          <a:lstStyle/>
          <a:p>
            <a:r>
              <a:rPr lang="en-US" sz="2800" dirty="0"/>
              <a:t>Very expressive.</a:t>
            </a:r>
          </a:p>
          <a:p>
            <a:r>
              <a:rPr lang="en-US" sz="2800" dirty="0"/>
              <a:t>Easy to construct.</a:t>
            </a:r>
          </a:p>
          <a:p>
            <a:r>
              <a:rPr lang="en-US" sz="2800" dirty="0"/>
              <a:t>Lightweight.</a:t>
            </a:r>
          </a:p>
          <a:p>
            <a:r>
              <a:rPr lang="en-US" sz="2800" dirty="0" smtClean="0"/>
              <a:t>Attenuation: Power </a:t>
            </a:r>
            <a:r>
              <a:rPr lang="en-US" sz="2800" dirty="0"/>
              <a:t>Reduction.</a:t>
            </a:r>
          </a:p>
          <a:p>
            <a:r>
              <a:rPr lang="en-US" sz="2800" dirty="0"/>
              <a:t>Revocation.</a:t>
            </a:r>
          </a:p>
          <a:p>
            <a:r>
              <a:rPr lang="en-US" sz="2800" dirty="0"/>
              <a:t>Notification.</a:t>
            </a:r>
          </a:p>
          <a:p>
            <a:r>
              <a:rPr lang="en-US" sz="2800" dirty="0"/>
              <a:t>Delegation.</a:t>
            </a:r>
          </a:p>
          <a:p>
            <a:r>
              <a:rPr lang="en-US" sz="2800" dirty="0"/>
              <a:t>The best OO patterns are also capability patterns</a:t>
            </a:r>
          </a:p>
        </p:txBody>
      </p:sp>
    </p:spTree>
  </p:cSld>
  <p:clrMapOvr>
    <a:masterClrMapping/>
  </p:clrMapOvr>
  <p:transition spd="slow">
    <p:strips dir="rd"/>
  </p:transition>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Attenuation is your </a:t>
            </a:r>
            <a:r>
              <a:rPr lang="en-US" dirty="0" smtClean="0"/>
              <a:t>friend</a:t>
            </a:r>
            <a:endParaRPr lang="en-US" dirty="0"/>
          </a:p>
        </p:txBody>
      </p:sp>
      <p:sp>
        <p:nvSpPr>
          <p:cNvPr id="3" name="Content Placeholder 2"/>
          <p:cNvSpPr>
            <a:spLocks noGrp="1"/>
          </p:cNvSpPr>
          <p:nvPr>
            <p:ph idx="1"/>
          </p:nvPr>
        </p:nvSpPr>
        <p:spPr/>
        <p:txBody>
          <a:bodyPr/>
          <a:lstStyle/>
          <a:p>
            <a:r>
              <a:rPr lang="en-US" dirty="0" smtClean="0"/>
              <a:t>Facets can reduce the power of dangerous objects.</a:t>
            </a:r>
          </a:p>
          <a:p>
            <a:r>
              <a:rPr lang="en-US" dirty="0" smtClean="0"/>
              <a:t>Most code should not be given direct access to </a:t>
            </a:r>
            <a:r>
              <a:rPr lang="en-US" dirty="0" err="1" smtClean="0"/>
              <a:t>innerHTML</a:t>
            </a:r>
            <a:r>
              <a:rPr lang="en-US" dirty="0" smtClean="0"/>
              <a:t> or </a:t>
            </a:r>
            <a:r>
              <a:rPr lang="en-US" dirty="0" err="1" smtClean="0"/>
              <a:t>document.write</a:t>
            </a:r>
            <a:r>
              <a:rPr lang="en-US" dirty="0" smtClean="0"/>
              <a:t>.</a:t>
            </a:r>
          </a:p>
          <a:p>
            <a:r>
              <a:rPr lang="en-US" dirty="0" smtClean="0"/>
              <a:t>Instead of trying to guess if a piece of code can do something bad, give it safe capabilities instead.</a:t>
            </a:r>
          </a:p>
          <a:p>
            <a:r>
              <a:rPr lang="en-US" dirty="0"/>
              <a:t>Capabilities can aid in API design</a:t>
            </a:r>
            <a:r>
              <a:rPr lang="en-US" dirty="0" smtClean="0"/>
              <a:t>.</a:t>
            </a:r>
          </a:p>
          <a:p>
            <a:endParaRPr lang="en-US" dirty="0"/>
          </a:p>
        </p:txBody>
      </p:sp>
    </p:spTree>
    <p:extLst>
      <p:ext uri="{BB962C8B-B14F-4D97-AF65-F5344CB8AC3E}">
        <p14:creationId xmlns:p14="http://schemas.microsoft.com/office/powerpoint/2010/main" val="233446740"/>
      </p:ext>
    </p:extLst>
  </p:cSld>
  <p:clrMapOvr>
    <a:masterClrMapping/>
  </p:clrMapOvr>
  <p:transition spd="slow">
    <p:strips dir="rd"/>
  </p:transition>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Function the Ultimate</a:t>
            </a:r>
            <a:endParaRPr lang="en-US" dirty="0"/>
          </a:p>
        </p:txBody>
      </p:sp>
      <p:sp>
        <p:nvSpPr>
          <p:cNvPr id="5" name="Subtitle 4"/>
          <p:cNvSpPr>
            <a:spLocks noGrp="1"/>
          </p:cNvSpPr>
          <p:nvPr>
            <p:ph type="subTitle" idx="1"/>
          </p:nvPr>
        </p:nvSpPr>
        <p:spPr/>
        <p:txBody>
          <a:bodyPr/>
          <a:lstStyle/>
          <a:p>
            <a:r>
              <a:rPr lang="en-US" dirty="0" smtClean="0"/>
              <a:t>Corrupting a single object results in a corrupted object, not a corrupted system.</a:t>
            </a:r>
            <a:endParaRPr lang="en-US" dirty="0"/>
          </a:p>
        </p:txBody>
      </p:sp>
    </p:spTree>
    <p:extLst>
      <p:ext uri="{BB962C8B-B14F-4D97-AF65-F5344CB8AC3E}">
        <p14:creationId xmlns:p14="http://schemas.microsoft.com/office/powerpoint/2010/main" val="4251841990"/>
      </p:ext>
    </p:extLst>
  </p:cSld>
  <p:clrMapOvr>
    <a:masterClrMapping/>
  </p:clrMapOvr>
  <p:transition spd="slow">
    <p:strips dir="rd"/>
  </p:transition>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chor="b"/>
          <a:lstStyle/>
          <a:p>
            <a:r>
              <a:rPr lang="en-US" dirty="0" smtClean="0">
                <a:latin typeface="Cheltenhm BdItHd BT" pitchFamily="18" charset="0"/>
              </a:rPr>
              <a:t>The Lazy Programmer’s Guide </a:t>
            </a:r>
            <a:r>
              <a:rPr lang="en-US" sz="4000" dirty="0" smtClean="0">
                <a:latin typeface="Cheltenhm BdItHd BT" pitchFamily="18" charset="0"/>
              </a:rPr>
              <a:t>to Secure Computing</a:t>
            </a:r>
            <a:br>
              <a:rPr lang="en-US" sz="4000" dirty="0" smtClean="0">
                <a:latin typeface="Cheltenhm BdItHd BT" pitchFamily="18" charset="0"/>
              </a:rPr>
            </a:br>
            <a:r>
              <a:rPr lang="en-US" dirty="0" smtClean="0"/>
              <a:t/>
            </a:r>
            <a:br>
              <a:rPr lang="en-US" dirty="0" smtClean="0"/>
            </a:br>
            <a:r>
              <a:rPr lang="en-US" sz="3600" dirty="0" smtClean="0"/>
              <a:t>Marc </a:t>
            </a:r>
            <a:r>
              <a:rPr lang="en-US" sz="3600" dirty="0" err="1" smtClean="0"/>
              <a:t>Stiegler</a:t>
            </a:r>
            <a:endParaRPr lang="en-US" dirty="0"/>
          </a:p>
        </p:txBody>
      </p:sp>
      <p:sp>
        <p:nvSpPr>
          <p:cNvPr id="3" name="Content Placeholder 2"/>
          <p:cNvSpPr>
            <a:spLocks noGrp="1"/>
          </p:cNvSpPr>
          <p:nvPr>
            <p:ph type="subTitle" idx="1"/>
          </p:nvPr>
        </p:nvSpPr>
        <p:spPr/>
        <p:txBody>
          <a:bodyPr anchor="b"/>
          <a:lstStyle/>
          <a:p>
            <a:r>
              <a:rPr lang="en-US" dirty="0"/>
              <a:t>http://www.youtube.com/watch</a:t>
            </a:r>
            <a:r>
              <a:rPr lang="en-US" dirty="0" smtClean="0"/>
              <a:t>?</a:t>
            </a:r>
            <a:br>
              <a:rPr lang="en-US" dirty="0" smtClean="0"/>
            </a:br>
            <a:r>
              <a:rPr lang="en-US" dirty="0" smtClean="0"/>
              <a:t>v=eL5o4PFuxTY</a:t>
            </a:r>
            <a:endParaRPr lang="en-US" dirty="0"/>
          </a:p>
        </p:txBody>
      </p:sp>
    </p:spTree>
    <p:extLst>
      <p:ext uri="{BB962C8B-B14F-4D97-AF65-F5344CB8AC3E}">
        <p14:creationId xmlns:p14="http://schemas.microsoft.com/office/powerpoint/2010/main" val="2920880208"/>
      </p:ext>
    </p:extLst>
  </p:cSld>
  <p:clrMapOvr>
    <a:masterClrMapping/>
  </p:clrMapOvr>
  <p:transition spd="slow">
    <p:strips dir="rd"/>
  </p:transition>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922" y="126460"/>
            <a:ext cx="8715983" cy="6579140"/>
          </a:xfrm>
        </p:spPr>
        <p:txBody>
          <a:bodyPr>
            <a:noAutofit/>
          </a:bodyPr>
          <a:lstStyle/>
          <a:p>
            <a:pPr marL="0" indent="0">
              <a:buNone/>
            </a:pPr>
            <a:r>
              <a:rPr lang="en-US" sz="2400" b="1" dirty="0" err="1" smtClean="0">
                <a:solidFill>
                  <a:srgbClr val="FFCCCC"/>
                </a:solidFill>
                <a:latin typeface="Courier New" pitchFamily="49" charset="0"/>
                <a:cs typeface="Courier New" pitchFamily="49" charset="0"/>
              </a:rPr>
              <a:t>var</a:t>
            </a:r>
            <a:r>
              <a:rPr lang="en-US" sz="2400" b="1" dirty="0" smtClean="0">
                <a:solidFill>
                  <a:srgbClr val="FFCCCC"/>
                </a:solidFill>
                <a:latin typeface="Courier New" pitchFamily="49" charset="0"/>
                <a:cs typeface="Courier New" pitchFamily="49" charset="0"/>
              </a:rPr>
              <a:t> table = (</a:t>
            </a:r>
            <a:r>
              <a:rPr lang="en-US" sz="2400" b="1" dirty="0" smtClean="0">
                <a:solidFill>
                  <a:srgbClr val="CCFFCC"/>
                </a:solidFill>
                <a:latin typeface="Courier New" pitchFamily="49" charset="0"/>
                <a:cs typeface="Courier New" pitchFamily="49" charset="0"/>
              </a:rPr>
              <a:t>function () {</a:t>
            </a:r>
          </a:p>
          <a:p>
            <a:pPr marL="457200" lvl="1" indent="0">
              <a:buNone/>
            </a:pPr>
            <a:r>
              <a:rPr lang="en-US" sz="2400" b="1" dirty="0" err="1" smtClean="0">
                <a:solidFill>
                  <a:srgbClr val="CCFFCC"/>
                </a:solidFill>
                <a:latin typeface="Courier New" pitchFamily="49" charset="0"/>
                <a:cs typeface="Courier New" pitchFamily="49" charset="0"/>
              </a:rPr>
              <a:t>var</a:t>
            </a:r>
            <a:r>
              <a:rPr lang="en-US" sz="2400" b="1" dirty="0" smtClean="0">
                <a:solidFill>
                  <a:srgbClr val="CCFFCC"/>
                </a:solidFill>
                <a:latin typeface="Courier New" pitchFamily="49" charset="0"/>
                <a:cs typeface="Courier New" pitchFamily="49" charset="0"/>
              </a:rPr>
              <a:t> array = [];</a:t>
            </a:r>
          </a:p>
          <a:p>
            <a:pPr marL="457200" lvl="1" indent="0">
              <a:buNone/>
            </a:pPr>
            <a:r>
              <a:rPr lang="en-US" sz="2400" b="1" dirty="0" smtClean="0">
                <a:solidFill>
                  <a:srgbClr val="CCFFCC"/>
                </a:solidFill>
                <a:latin typeface="Courier New" pitchFamily="49" charset="0"/>
                <a:cs typeface="Courier New" pitchFamily="49" charset="0"/>
              </a:rPr>
              <a:t>return {</a:t>
            </a:r>
          </a:p>
          <a:p>
            <a:pPr marL="914400" lvl="2" indent="0">
              <a:buNone/>
            </a:pPr>
            <a:r>
              <a:rPr lang="en-US" sz="2400" b="1" dirty="0" smtClean="0">
                <a:solidFill>
                  <a:srgbClr val="CCFFCC"/>
                </a:solidFill>
                <a:latin typeface="Courier New" pitchFamily="49" charset="0"/>
                <a:cs typeface="Courier New" pitchFamily="49" charset="0"/>
              </a:rPr>
              <a:t>get: </a:t>
            </a:r>
            <a:r>
              <a:rPr lang="en-US" sz="2400" b="1" dirty="0" smtClean="0">
                <a:solidFill>
                  <a:srgbClr val="FFFFCC"/>
                </a:solidFill>
                <a:latin typeface="Courier New" pitchFamily="49" charset="0"/>
                <a:cs typeface="Courier New" pitchFamily="49" charset="0"/>
              </a:rPr>
              <a:t>function (</a:t>
            </a:r>
            <a:r>
              <a:rPr lang="en-US" sz="2400" b="1" dirty="0" err="1" smtClean="0">
                <a:solidFill>
                  <a:srgbClr val="FFFFCC"/>
                </a:solidFill>
                <a:latin typeface="Courier New" pitchFamily="49" charset="0"/>
                <a:cs typeface="Courier New" pitchFamily="49" charset="0"/>
              </a:rPr>
              <a:t>i</a:t>
            </a:r>
            <a:r>
              <a:rPr lang="en-US" sz="2400" b="1" dirty="0" smtClean="0">
                <a:solidFill>
                  <a:srgbClr val="FFFFCC"/>
                </a:solidFill>
                <a:latin typeface="Courier New" pitchFamily="49" charset="0"/>
                <a:cs typeface="Courier New" pitchFamily="49" charset="0"/>
              </a:rPr>
              <a:t>) {return </a:t>
            </a:r>
            <a:r>
              <a:rPr lang="en-US" sz="2400" b="1" dirty="0" smtClean="0">
                <a:solidFill>
                  <a:srgbClr val="CCFFCC"/>
                </a:solidFill>
                <a:latin typeface="Courier New" pitchFamily="49" charset="0"/>
                <a:cs typeface="Courier New" pitchFamily="49" charset="0"/>
              </a:rPr>
              <a:t>array</a:t>
            </a:r>
            <a:r>
              <a:rPr lang="en-US" sz="2400" b="1" dirty="0" smtClean="0">
                <a:solidFill>
                  <a:srgbClr val="FFFFCC"/>
                </a:solidFill>
                <a:latin typeface="Courier New" pitchFamily="49" charset="0"/>
                <a:cs typeface="Courier New" pitchFamily="49" charset="0"/>
              </a:rPr>
              <a:t>[</a:t>
            </a:r>
            <a:r>
              <a:rPr lang="en-US" sz="2400" b="1" dirty="0" err="1" smtClean="0">
                <a:solidFill>
                  <a:srgbClr val="FFFFCC"/>
                </a:solidFill>
                <a:latin typeface="Courier New" pitchFamily="49" charset="0"/>
                <a:cs typeface="Courier New" pitchFamily="49" charset="0"/>
              </a:rPr>
              <a:t>i</a:t>
            </a:r>
            <a:r>
              <a:rPr lang="en-US" sz="2400" b="1" dirty="0" smtClean="0">
                <a:solidFill>
                  <a:srgbClr val="FFFFCC"/>
                </a:solidFill>
                <a:latin typeface="Courier New" pitchFamily="49" charset="0"/>
                <a:cs typeface="Courier New" pitchFamily="49" charset="0"/>
              </a:rPr>
              <a:t>]; }</a:t>
            </a:r>
            <a:r>
              <a:rPr lang="en-US" sz="2400" b="1" dirty="0" smtClean="0">
                <a:solidFill>
                  <a:srgbClr val="CCFFCC"/>
                </a:solidFill>
                <a:latin typeface="Courier New" pitchFamily="49" charset="0"/>
                <a:cs typeface="Courier New" pitchFamily="49" charset="0"/>
              </a:rPr>
              <a:t>,</a:t>
            </a:r>
          </a:p>
          <a:p>
            <a:pPr marL="914400" lvl="2" indent="0">
              <a:buNone/>
            </a:pPr>
            <a:r>
              <a:rPr lang="en-US" sz="2400" b="1" dirty="0" smtClean="0">
                <a:solidFill>
                  <a:srgbClr val="CCFFCC"/>
                </a:solidFill>
                <a:latin typeface="Courier New" pitchFamily="49" charset="0"/>
                <a:cs typeface="Courier New" pitchFamily="49" charset="0"/>
              </a:rPr>
              <a:t>store: </a:t>
            </a:r>
            <a:r>
              <a:rPr lang="en-US" sz="2400" b="1" dirty="0" smtClean="0">
                <a:solidFill>
                  <a:srgbClr val="FFFFCC"/>
                </a:solidFill>
                <a:latin typeface="Courier New" pitchFamily="49" charset="0"/>
                <a:cs typeface="Courier New" pitchFamily="49" charset="0"/>
              </a:rPr>
              <a:t>function (</a:t>
            </a:r>
            <a:r>
              <a:rPr lang="en-US" sz="2400" b="1" dirty="0" err="1" smtClean="0">
                <a:solidFill>
                  <a:srgbClr val="FFFFCC"/>
                </a:solidFill>
                <a:latin typeface="Courier New" pitchFamily="49" charset="0"/>
                <a:cs typeface="Courier New" pitchFamily="49" charset="0"/>
              </a:rPr>
              <a:t>i</a:t>
            </a:r>
            <a:r>
              <a:rPr lang="en-US" sz="2400" b="1" dirty="0" smtClean="0">
                <a:solidFill>
                  <a:srgbClr val="FFFFCC"/>
                </a:solidFill>
                <a:latin typeface="Courier New" pitchFamily="49" charset="0"/>
                <a:cs typeface="Courier New" pitchFamily="49" charset="0"/>
              </a:rPr>
              <a:t>,</a:t>
            </a:r>
            <a:r>
              <a:rPr lang="en-US" sz="2400" b="1" baseline="0" dirty="0" smtClean="0">
                <a:solidFill>
                  <a:srgbClr val="FFFFCC"/>
                </a:solidFill>
                <a:latin typeface="Courier New" pitchFamily="49" charset="0"/>
                <a:cs typeface="Courier New" pitchFamily="49" charset="0"/>
              </a:rPr>
              <a:t> v) {</a:t>
            </a:r>
            <a:r>
              <a:rPr lang="en-US" sz="2400" b="1" baseline="0" dirty="0" smtClean="0">
                <a:solidFill>
                  <a:srgbClr val="CCFFCC"/>
                </a:solidFill>
                <a:latin typeface="Courier New" pitchFamily="49" charset="0"/>
                <a:cs typeface="Courier New" pitchFamily="49" charset="0"/>
              </a:rPr>
              <a:t>array</a:t>
            </a:r>
            <a:r>
              <a:rPr lang="en-US" sz="2400" b="1" baseline="0" dirty="0" smtClean="0">
                <a:solidFill>
                  <a:srgbClr val="FFFFCC"/>
                </a:solidFill>
                <a:latin typeface="Courier New" pitchFamily="49" charset="0"/>
                <a:cs typeface="Courier New" pitchFamily="49" charset="0"/>
              </a:rPr>
              <a:t>[</a:t>
            </a:r>
            <a:r>
              <a:rPr lang="en-US" sz="2400" b="1" baseline="0" dirty="0" err="1" smtClean="0">
                <a:solidFill>
                  <a:srgbClr val="FFFFCC"/>
                </a:solidFill>
                <a:latin typeface="Courier New" pitchFamily="49" charset="0"/>
                <a:cs typeface="Courier New" pitchFamily="49" charset="0"/>
              </a:rPr>
              <a:t>i</a:t>
            </a:r>
            <a:r>
              <a:rPr lang="en-US" sz="2400" b="1" baseline="0" dirty="0" smtClean="0">
                <a:solidFill>
                  <a:srgbClr val="FFFFCC"/>
                </a:solidFill>
                <a:latin typeface="Courier New" pitchFamily="49" charset="0"/>
                <a:cs typeface="Courier New" pitchFamily="49" charset="0"/>
              </a:rPr>
              <a:t>] = v; }</a:t>
            </a:r>
            <a:r>
              <a:rPr lang="en-US" sz="2400" b="1" baseline="0" dirty="0" smtClean="0">
                <a:solidFill>
                  <a:srgbClr val="CCFFCC"/>
                </a:solidFill>
                <a:latin typeface="Courier New" pitchFamily="49" charset="0"/>
                <a:cs typeface="Courier New" pitchFamily="49" charset="0"/>
              </a:rPr>
              <a:t>,</a:t>
            </a:r>
            <a:endParaRPr lang="en-US" sz="2400" b="1" dirty="0" smtClean="0">
              <a:solidFill>
                <a:srgbClr val="CCFFCC"/>
              </a:solidFill>
              <a:latin typeface="Courier New" pitchFamily="49" charset="0"/>
              <a:cs typeface="Courier New" pitchFamily="49" charset="0"/>
            </a:endParaRPr>
          </a:p>
          <a:p>
            <a:pPr marL="914400" lvl="2" indent="0">
              <a:buNone/>
            </a:pPr>
            <a:r>
              <a:rPr lang="en-US" sz="2400" b="1" dirty="0" smtClean="0">
                <a:solidFill>
                  <a:srgbClr val="CCFFCC"/>
                </a:solidFill>
                <a:latin typeface="Courier New" pitchFamily="49" charset="0"/>
                <a:cs typeface="Courier New" pitchFamily="49" charset="0"/>
              </a:rPr>
              <a:t>append: </a:t>
            </a:r>
            <a:r>
              <a:rPr lang="en-US" sz="2400" b="1" dirty="0" smtClean="0">
                <a:solidFill>
                  <a:srgbClr val="FFFFCC"/>
                </a:solidFill>
                <a:latin typeface="Courier New" pitchFamily="49" charset="0"/>
                <a:cs typeface="Courier New" pitchFamily="49" charset="0"/>
              </a:rPr>
              <a:t>function (</a:t>
            </a:r>
            <a:r>
              <a:rPr lang="en-US" sz="2400" b="1" dirty="0">
                <a:solidFill>
                  <a:srgbClr val="FFFFCC"/>
                </a:solidFill>
                <a:latin typeface="Courier New" pitchFamily="49" charset="0"/>
                <a:cs typeface="Courier New" pitchFamily="49" charset="0"/>
              </a:rPr>
              <a:t>v</a:t>
            </a:r>
            <a:r>
              <a:rPr lang="en-US" sz="2400" b="1" dirty="0" smtClean="0">
                <a:solidFill>
                  <a:srgbClr val="FFFFCC"/>
                </a:solidFill>
                <a:latin typeface="Courier New" pitchFamily="49" charset="0"/>
                <a:cs typeface="Courier New" pitchFamily="49" charset="0"/>
              </a:rPr>
              <a:t>) {</a:t>
            </a:r>
            <a:r>
              <a:rPr lang="en-US" sz="2400" b="1" dirty="0" err="1" smtClean="0">
                <a:solidFill>
                  <a:srgbClr val="CCFFCC"/>
                </a:solidFill>
                <a:latin typeface="Courier New" pitchFamily="49" charset="0"/>
                <a:cs typeface="Courier New" pitchFamily="49" charset="0"/>
              </a:rPr>
              <a:t>array</a:t>
            </a:r>
            <a:r>
              <a:rPr lang="en-US" sz="2400" b="1" dirty="0" err="1" smtClean="0">
                <a:solidFill>
                  <a:srgbClr val="FFFFCC"/>
                </a:solidFill>
                <a:latin typeface="Courier New" pitchFamily="49" charset="0"/>
                <a:cs typeface="Courier New" pitchFamily="49" charset="0"/>
              </a:rPr>
              <a:t>.push</a:t>
            </a:r>
            <a:r>
              <a:rPr lang="en-US" sz="2400" b="1" dirty="0" smtClean="0">
                <a:solidFill>
                  <a:srgbClr val="FFFFCC"/>
                </a:solidFill>
                <a:latin typeface="Courier New" pitchFamily="49" charset="0"/>
                <a:cs typeface="Courier New" pitchFamily="49" charset="0"/>
              </a:rPr>
              <a:t>(v); }</a:t>
            </a:r>
          </a:p>
          <a:p>
            <a:pPr marL="457200" lvl="1" indent="0">
              <a:buNone/>
            </a:pPr>
            <a:r>
              <a:rPr lang="en-US" sz="2400" b="1" dirty="0" smtClean="0">
                <a:solidFill>
                  <a:srgbClr val="CCFFCC"/>
                </a:solidFill>
                <a:latin typeface="Courier New" pitchFamily="49" charset="0"/>
                <a:cs typeface="Courier New" pitchFamily="49" charset="0"/>
              </a:rPr>
              <a:t>};</a:t>
            </a:r>
          </a:p>
          <a:p>
            <a:pPr marL="0" indent="0">
              <a:buNone/>
            </a:pPr>
            <a:r>
              <a:rPr lang="en-US" sz="2400" b="1" dirty="0" smtClean="0">
                <a:solidFill>
                  <a:srgbClr val="CCFFCC"/>
                </a:solidFill>
                <a:latin typeface="Courier New" pitchFamily="49" charset="0"/>
                <a:cs typeface="Courier New" pitchFamily="49" charset="0"/>
              </a:rPr>
              <a:t>}</a:t>
            </a:r>
            <a:r>
              <a:rPr lang="en-US" sz="2400" b="1" dirty="0" smtClean="0">
                <a:solidFill>
                  <a:srgbClr val="FFCCCC"/>
                </a:solidFill>
                <a:latin typeface="Courier New" pitchFamily="49" charset="0"/>
                <a:cs typeface="Courier New" pitchFamily="49" charset="0"/>
              </a:rPr>
              <a:t>());</a:t>
            </a:r>
            <a:endParaRPr lang="en-US" sz="2400" b="1" dirty="0">
              <a:solidFill>
                <a:srgbClr val="CCFFCC"/>
              </a:solidFill>
              <a:latin typeface="Courier New" pitchFamily="49" charset="0"/>
              <a:cs typeface="Courier New" pitchFamily="49" charset="0"/>
            </a:endParaRPr>
          </a:p>
        </p:txBody>
      </p:sp>
    </p:spTree>
    <p:extLst>
      <p:ext uri="{BB962C8B-B14F-4D97-AF65-F5344CB8AC3E}">
        <p14:creationId xmlns:p14="http://schemas.microsoft.com/office/powerpoint/2010/main" val="1749507321"/>
      </p:ext>
    </p:extLst>
  </p:cSld>
  <p:clrMapOvr>
    <a:masterClrMapping/>
  </p:clrMapOvr>
  <p:transition spd="slow">
    <p:strips dir="rd"/>
  </p:transition>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922" y="126460"/>
            <a:ext cx="8715983" cy="6579140"/>
          </a:xfrm>
        </p:spPr>
        <p:txBody>
          <a:bodyPr>
            <a:noAutofit/>
          </a:bodyPr>
          <a:lstStyle/>
          <a:p>
            <a:pPr marL="0" indent="0">
              <a:buNone/>
            </a:pPr>
            <a:r>
              <a:rPr lang="en-US" sz="2400" b="1" dirty="0" err="1" smtClean="0">
                <a:latin typeface="Courier New" pitchFamily="49" charset="0"/>
                <a:cs typeface="Courier New" pitchFamily="49" charset="0"/>
              </a:rPr>
              <a:t>var</a:t>
            </a:r>
            <a:r>
              <a:rPr lang="en-US" sz="2400" b="1" dirty="0" smtClean="0">
                <a:latin typeface="Courier New" pitchFamily="49" charset="0"/>
                <a:cs typeface="Courier New" pitchFamily="49" charset="0"/>
              </a:rPr>
              <a:t> table = (</a:t>
            </a:r>
            <a:r>
              <a:rPr lang="en-US" sz="2400" b="1" dirty="0" smtClean="0">
                <a:solidFill>
                  <a:srgbClr val="CCFFCC"/>
                </a:solidFill>
                <a:latin typeface="Courier New" pitchFamily="49" charset="0"/>
                <a:cs typeface="Courier New" pitchFamily="49" charset="0"/>
              </a:rPr>
              <a:t>function () {</a:t>
            </a:r>
          </a:p>
          <a:p>
            <a:pPr marL="457200" lvl="1" indent="0">
              <a:buNone/>
            </a:pPr>
            <a:r>
              <a:rPr lang="en-US" sz="2400" b="1" dirty="0" err="1" smtClean="0">
                <a:solidFill>
                  <a:srgbClr val="CCFFCC"/>
                </a:solidFill>
                <a:latin typeface="Courier New" pitchFamily="49" charset="0"/>
                <a:cs typeface="Courier New" pitchFamily="49" charset="0"/>
              </a:rPr>
              <a:t>var</a:t>
            </a:r>
            <a:r>
              <a:rPr lang="en-US" sz="2400" b="1" dirty="0" smtClean="0">
                <a:solidFill>
                  <a:srgbClr val="CCFFCC"/>
                </a:solidFill>
                <a:latin typeface="Courier New" pitchFamily="49" charset="0"/>
                <a:cs typeface="Courier New" pitchFamily="49" charset="0"/>
              </a:rPr>
              <a:t> array = [];</a:t>
            </a:r>
          </a:p>
          <a:p>
            <a:pPr marL="457200" lvl="1" indent="0">
              <a:buNone/>
            </a:pPr>
            <a:r>
              <a:rPr lang="en-US" sz="2400" b="1" dirty="0" smtClean="0">
                <a:solidFill>
                  <a:srgbClr val="CCFFCC"/>
                </a:solidFill>
                <a:latin typeface="Courier New" pitchFamily="49" charset="0"/>
                <a:cs typeface="Courier New" pitchFamily="49" charset="0"/>
              </a:rPr>
              <a:t>return {</a:t>
            </a:r>
          </a:p>
          <a:p>
            <a:pPr marL="914400" lvl="2" indent="0">
              <a:buNone/>
            </a:pPr>
            <a:r>
              <a:rPr lang="en-US" sz="2400" b="1" dirty="0" smtClean="0">
                <a:solidFill>
                  <a:srgbClr val="CCFFCC"/>
                </a:solidFill>
                <a:latin typeface="Courier New" pitchFamily="49" charset="0"/>
                <a:cs typeface="Courier New" pitchFamily="49" charset="0"/>
              </a:rPr>
              <a:t>get: </a:t>
            </a:r>
            <a:r>
              <a:rPr lang="en-US" sz="2400" b="1" dirty="0" smtClean="0">
                <a:solidFill>
                  <a:srgbClr val="FFFFCC"/>
                </a:solidFill>
                <a:latin typeface="Courier New" pitchFamily="49" charset="0"/>
                <a:cs typeface="Courier New" pitchFamily="49" charset="0"/>
              </a:rPr>
              <a:t>function (</a:t>
            </a:r>
            <a:r>
              <a:rPr lang="en-US" sz="2400" b="1" dirty="0" err="1" smtClean="0">
                <a:solidFill>
                  <a:srgbClr val="FFFFCC"/>
                </a:solidFill>
                <a:latin typeface="Courier New" pitchFamily="49" charset="0"/>
                <a:cs typeface="Courier New" pitchFamily="49" charset="0"/>
              </a:rPr>
              <a:t>i</a:t>
            </a:r>
            <a:r>
              <a:rPr lang="en-US" sz="2400" b="1" dirty="0" smtClean="0">
                <a:solidFill>
                  <a:srgbClr val="FFFFCC"/>
                </a:solidFill>
                <a:latin typeface="Courier New" pitchFamily="49" charset="0"/>
                <a:cs typeface="Courier New" pitchFamily="49" charset="0"/>
              </a:rPr>
              <a:t>) {return </a:t>
            </a:r>
            <a:r>
              <a:rPr lang="en-US" sz="2400" b="1" dirty="0" smtClean="0">
                <a:solidFill>
                  <a:srgbClr val="CCFFCC"/>
                </a:solidFill>
                <a:latin typeface="Courier New" pitchFamily="49" charset="0"/>
                <a:cs typeface="Courier New" pitchFamily="49" charset="0"/>
              </a:rPr>
              <a:t>array</a:t>
            </a:r>
            <a:r>
              <a:rPr lang="en-US" sz="2400" b="1" dirty="0" smtClean="0">
                <a:solidFill>
                  <a:srgbClr val="FFFFCC"/>
                </a:solidFill>
                <a:latin typeface="Courier New" pitchFamily="49" charset="0"/>
                <a:cs typeface="Courier New" pitchFamily="49" charset="0"/>
              </a:rPr>
              <a:t>[</a:t>
            </a:r>
            <a:r>
              <a:rPr lang="en-US" sz="2400" b="1" dirty="0" err="1" smtClean="0">
                <a:solidFill>
                  <a:srgbClr val="FFFFCC"/>
                </a:solidFill>
                <a:latin typeface="Courier New" pitchFamily="49" charset="0"/>
                <a:cs typeface="Courier New" pitchFamily="49" charset="0"/>
              </a:rPr>
              <a:t>i</a:t>
            </a:r>
            <a:r>
              <a:rPr lang="en-US" sz="2400" b="1" dirty="0" smtClean="0">
                <a:solidFill>
                  <a:srgbClr val="FFFFCC"/>
                </a:solidFill>
                <a:latin typeface="Courier New" pitchFamily="49" charset="0"/>
                <a:cs typeface="Courier New" pitchFamily="49" charset="0"/>
              </a:rPr>
              <a:t>]; }</a:t>
            </a:r>
            <a:r>
              <a:rPr lang="en-US" sz="2400" b="1" dirty="0" smtClean="0">
                <a:solidFill>
                  <a:srgbClr val="CCFFCC"/>
                </a:solidFill>
                <a:latin typeface="Courier New" pitchFamily="49" charset="0"/>
                <a:cs typeface="Courier New" pitchFamily="49" charset="0"/>
              </a:rPr>
              <a:t>,</a:t>
            </a:r>
          </a:p>
          <a:p>
            <a:pPr marL="914400" lvl="2" indent="0">
              <a:buNone/>
            </a:pPr>
            <a:r>
              <a:rPr lang="en-US" sz="2400" b="1" dirty="0" smtClean="0">
                <a:solidFill>
                  <a:srgbClr val="CCFFCC"/>
                </a:solidFill>
                <a:latin typeface="Courier New" pitchFamily="49" charset="0"/>
                <a:cs typeface="Courier New" pitchFamily="49" charset="0"/>
              </a:rPr>
              <a:t>store: </a:t>
            </a:r>
            <a:r>
              <a:rPr lang="en-US" sz="2400" b="1" dirty="0" smtClean="0">
                <a:solidFill>
                  <a:srgbClr val="FFFFCC"/>
                </a:solidFill>
                <a:latin typeface="Courier New" pitchFamily="49" charset="0"/>
                <a:cs typeface="Courier New" pitchFamily="49" charset="0"/>
              </a:rPr>
              <a:t>function (</a:t>
            </a:r>
            <a:r>
              <a:rPr lang="en-US" sz="2400" b="1" dirty="0" err="1" smtClean="0">
                <a:solidFill>
                  <a:srgbClr val="FFFFCC"/>
                </a:solidFill>
                <a:latin typeface="Courier New" pitchFamily="49" charset="0"/>
                <a:cs typeface="Courier New" pitchFamily="49" charset="0"/>
              </a:rPr>
              <a:t>i</a:t>
            </a:r>
            <a:r>
              <a:rPr lang="en-US" sz="2400" b="1" dirty="0" smtClean="0">
                <a:solidFill>
                  <a:srgbClr val="FFFFCC"/>
                </a:solidFill>
                <a:latin typeface="Courier New" pitchFamily="49" charset="0"/>
                <a:cs typeface="Courier New" pitchFamily="49" charset="0"/>
              </a:rPr>
              <a:t>,</a:t>
            </a:r>
            <a:r>
              <a:rPr lang="en-US" sz="2400" b="1" baseline="0" dirty="0" smtClean="0">
                <a:solidFill>
                  <a:srgbClr val="FFFFCC"/>
                </a:solidFill>
                <a:latin typeface="Courier New" pitchFamily="49" charset="0"/>
                <a:cs typeface="Courier New" pitchFamily="49" charset="0"/>
              </a:rPr>
              <a:t> v) {</a:t>
            </a:r>
            <a:r>
              <a:rPr lang="en-US" sz="2400" b="1" baseline="0" dirty="0" smtClean="0">
                <a:solidFill>
                  <a:srgbClr val="CCFFCC"/>
                </a:solidFill>
                <a:latin typeface="Courier New" pitchFamily="49" charset="0"/>
                <a:cs typeface="Courier New" pitchFamily="49" charset="0"/>
              </a:rPr>
              <a:t>array</a:t>
            </a:r>
            <a:r>
              <a:rPr lang="en-US" sz="2400" b="1" baseline="0" dirty="0" smtClean="0">
                <a:solidFill>
                  <a:srgbClr val="FFFFCC"/>
                </a:solidFill>
                <a:latin typeface="Courier New" pitchFamily="49" charset="0"/>
                <a:cs typeface="Courier New" pitchFamily="49" charset="0"/>
              </a:rPr>
              <a:t>[</a:t>
            </a:r>
            <a:r>
              <a:rPr lang="en-US" sz="2400" b="1" baseline="0" dirty="0" err="1" smtClean="0">
                <a:solidFill>
                  <a:srgbClr val="FFFFCC"/>
                </a:solidFill>
                <a:latin typeface="Courier New" pitchFamily="49" charset="0"/>
                <a:cs typeface="Courier New" pitchFamily="49" charset="0"/>
              </a:rPr>
              <a:t>i</a:t>
            </a:r>
            <a:r>
              <a:rPr lang="en-US" sz="2400" b="1" baseline="0" dirty="0" smtClean="0">
                <a:solidFill>
                  <a:srgbClr val="FFFFCC"/>
                </a:solidFill>
                <a:latin typeface="Courier New" pitchFamily="49" charset="0"/>
                <a:cs typeface="Courier New" pitchFamily="49" charset="0"/>
              </a:rPr>
              <a:t>] = v; }</a:t>
            </a:r>
            <a:r>
              <a:rPr lang="en-US" sz="2400" b="1" baseline="0" dirty="0" smtClean="0">
                <a:solidFill>
                  <a:srgbClr val="CCFFCC"/>
                </a:solidFill>
                <a:latin typeface="Courier New" pitchFamily="49" charset="0"/>
                <a:cs typeface="Courier New" pitchFamily="49" charset="0"/>
              </a:rPr>
              <a:t>,</a:t>
            </a:r>
            <a:endParaRPr lang="en-US" sz="2400" b="1" dirty="0" smtClean="0">
              <a:solidFill>
                <a:srgbClr val="CCFFCC"/>
              </a:solidFill>
              <a:latin typeface="Courier New" pitchFamily="49" charset="0"/>
              <a:cs typeface="Courier New" pitchFamily="49" charset="0"/>
            </a:endParaRPr>
          </a:p>
          <a:p>
            <a:pPr marL="914400" lvl="2" indent="0">
              <a:buNone/>
            </a:pPr>
            <a:r>
              <a:rPr lang="en-US" sz="2400" b="1" dirty="0" smtClean="0">
                <a:solidFill>
                  <a:srgbClr val="CCFFCC"/>
                </a:solidFill>
                <a:latin typeface="Courier New" pitchFamily="49" charset="0"/>
                <a:cs typeface="Courier New" pitchFamily="49" charset="0"/>
              </a:rPr>
              <a:t>append: </a:t>
            </a:r>
            <a:r>
              <a:rPr lang="en-US" sz="2400" b="1" dirty="0" smtClean="0">
                <a:solidFill>
                  <a:srgbClr val="FFFFCC"/>
                </a:solidFill>
                <a:latin typeface="Courier New" pitchFamily="49" charset="0"/>
                <a:cs typeface="Courier New" pitchFamily="49" charset="0"/>
              </a:rPr>
              <a:t>function (</a:t>
            </a:r>
            <a:r>
              <a:rPr lang="en-US" sz="2400" b="1" dirty="0">
                <a:solidFill>
                  <a:srgbClr val="FFFFCC"/>
                </a:solidFill>
                <a:latin typeface="Courier New" pitchFamily="49" charset="0"/>
                <a:cs typeface="Courier New" pitchFamily="49" charset="0"/>
              </a:rPr>
              <a:t>v</a:t>
            </a:r>
            <a:r>
              <a:rPr lang="en-US" sz="2400" b="1" dirty="0" smtClean="0">
                <a:solidFill>
                  <a:srgbClr val="FFFFCC"/>
                </a:solidFill>
                <a:latin typeface="Courier New" pitchFamily="49" charset="0"/>
                <a:cs typeface="Courier New" pitchFamily="49" charset="0"/>
              </a:rPr>
              <a:t>) {</a:t>
            </a:r>
            <a:r>
              <a:rPr lang="en-US" sz="2400" b="1" dirty="0" err="1" smtClean="0">
                <a:solidFill>
                  <a:srgbClr val="CCFFCC"/>
                </a:solidFill>
                <a:latin typeface="Courier New" pitchFamily="49" charset="0"/>
                <a:cs typeface="Courier New" pitchFamily="49" charset="0"/>
              </a:rPr>
              <a:t>array</a:t>
            </a:r>
            <a:r>
              <a:rPr lang="en-US" sz="2400" b="1" dirty="0" err="1" smtClean="0">
                <a:solidFill>
                  <a:srgbClr val="FFFFCC"/>
                </a:solidFill>
                <a:latin typeface="Courier New" pitchFamily="49" charset="0"/>
                <a:cs typeface="Courier New" pitchFamily="49" charset="0"/>
              </a:rPr>
              <a:t>.push</a:t>
            </a:r>
            <a:r>
              <a:rPr lang="en-US" sz="2400" b="1" dirty="0" smtClean="0">
                <a:solidFill>
                  <a:srgbClr val="FFFFCC"/>
                </a:solidFill>
                <a:latin typeface="Courier New" pitchFamily="49" charset="0"/>
                <a:cs typeface="Courier New" pitchFamily="49" charset="0"/>
              </a:rPr>
              <a:t>(v); }</a:t>
            </a:r>
          </a:p>
          <a:p>
            <a:pPr marL="457200" lvl="1" indent="0">
              <a:buNone/>
            </a:pPr>
            <a:r>
              <a:rPr lang="en-US" sz="2400" b="1" dirty="0" smtClean="0">
                <a:solidFill>
                  <a:srgbClr val="CCFFCC"/>
                </a:solidFill>
                <a:latin typeface="Courier New" pitchFamily="49" charset="0"/>
                <a:cs typeface="Courier New" pitchFamily="49" charset="0"/>
              </a:rPr>
              <a:t>};</a:t>
            </a:r>
          </a:p>
          <a:p>
            <a:pPr marL="0" indent="0">
              <a:buNone/>
            </a:pPr>
            <a:r>
              <a:rPr lang="en-US" sz="2400" b="1" dirty="0" smtClean="0">
                <a:solidFill>
                  <a:srgbClr val="CCFFCC"/>
                </a:solidFill>
                <a:latin typeface="Courier New" pitchFamily="49" charset="0"/>
                <a:cs typeface="Courier New" pitchFamily="49" charset="0"/>
              </a:rPr>
              <a:t>}</a:t>
            </a:r>
            <a:r>
              <a:rPr lang="en-US" sz="2400" b="1" dirty="0" smtClean="0">
                <a:latin typeface="Courier New" pitchFamily="49" charset="0"/>
                <a:cs typeface="Courier New" pitchFamily="49" charset="0"/>
              </a:rPr>
              <a:t>());</a:t>
            </a:r>
            <a:endParaRPr lang="en-US" sz="2400" b="1" dirty="0">
              <a:latin typeface="Courier New" pitchFamily="49" charset="0"/>
              <a:cs typeface="Courier New" pitchFamily="49" charset="0"/>
            </a:endParaRPr>
          </a:p>
          <a:p>
            <a:pPr marL="0" indent="0">
              <a:buNone/>
            </a:pPr>
            <a:r>
              <a:rPr lang="en-US" sz="2400" b="1" dirty="0" err="1" smtClean="0">
                <a:latin typeface="Courier New" pitchFamily="49" charset="0"/>
                <a:cs typeface="Courier New" pitchFamily="49" charset="0"/>
              </a:rPr>
              <a:t>var</a:t>
            </a:r>
            <a:r>
              <a:rPr lang="en-US" sz="2400" b="1" dirty="0" smtClean="0">
                <a:latin typeface="Courier New" pitchFamily="49" charset="0"/>
                <a:cs typeface="Courier New" pitchFamily="49" charset="0"/>
              </a:rPr>
              <a:t> score;</a:t>
            </a:r>
            <a:endParaRPr lang="en-US" sz="2400" b="1" dirty="0">
              <a:latin typeface="Courier New" pitchFamily="49" charset="0"/>
              <a:cs typeface="Courier New" pitchFamily="49" charset="0"/>
            </a:endParaRPr>
          </a:p>
          <a:p>
            <a:pPr marL="0" indent="0">
              <a:buNone/>
            </a:pPr>
            <a:r>
              <a:rPr lang="en-US" sz="2400" b="1" dirty="0" err="1" smtClean="0">
                <a:latin typeface="Courier New" pitchFamily="49" charset="0"/>
                <a:cs typeface="Courier New" pitchFamily="49" charset="0"/>
              </a:rPr>
              <a:t>table.store</a:t>
            </a:r>
            <a:r>
              <a:rPr lang="en-US" sz="2400" b="1" dirty="0" smtClean="0">
                <a:latin typeface="Courier New" pitchFamily="49" charset="0"/>
                <a:cs typeface="Courier New" pitchFamily="49" charset="0"/>
              </a:rPr>
              <a:t>('push', </a:t>
            </a:r>
            <a:r>
              <a:rPr lang="en-US" sz="2400" b="1" dirty="0" smtClean="0">
                <a:solidFill>
                  <a:srgbClr val="CCFFCC"/>
                </a:solidFill>
                <a:latin typeface="Courier New" pitchFamily="49" charset="0"/>
                <a:cs typeface="Courier New" pitchFamily="49" charset="0"/>
              </a:rPr>
              <a:t>function </a:t>
            </a:r>
            <a:r>
              <a:rPr lang="en-US" sz="2400" b="1" dirty="0">
                <a:solidFill>
                  <a:srgbClr val="CCFFCC"/>
                </a:solidFill>
                <a:latin typeface="Courier New" pitchFamily="49" charset="0"/>
                <a:cs typeface="Courier New" pitchFamily="49" charset="0"/>
              </a:rPr>
              <a:t>() </a:t>
            </a:r>
            <a:r>
              <a:rPr lang="en-US" sz="2400" b="1" dirty="0" smtClean="0">
                <a:solidFill>
                  <a:srgbClr val="CCFFCC"/>
                </a:solidFill>
                <a:latin typeface="Courier New" pitchFamily="49" charset="0"/>
                <a:cs typeface="Courier New" pitchFamily="49" charset="0"/>
              </a:rPr>
              <a:t>{</a:t>
            </a:r>
          </a:p>
          <a:p>
            <a:pPr marL="0" indent="0">
              <a:buNone/>
            </a:pPr>
            <a:r>
              <a:rPr lang="en-US" sz="2400" b="1" dirty="0" smtClean="0">
                <a:solidFill>
                  <a:srgbClr val="CCFFCC"/>
                </a:solidFill>
                <a:latin typeface="Courier New" pitchFamily="49" charset="0"/>
                <a:cs typeface="Courier New" pitchFamily="49" charset="0"/>
              </a:rPr>
              <a:t>  </a:t>
            </a:r>
            <a:r>
              <a:rPr lang="en-US" sz="2400" b="1" dirty="0" smtClean="0">
                <a:latin typeface="Courier New" pitchFamily="49" charset="0"/>
                <a:cs typeface="Courier New" pitchFamily="49" charset="0"/>
              </a:rPr>
              <a:t>score </a:t>
            </a:r>
            <a:r>
              <a:rPr lang="en-US" sz="2400" b="1" dirty="0">
                <a:solidFill>
                  <a:srgbClr val="CCFFCC"/>
                </a:solidFill>
                <a:latin typeface="Courier New" pitchFamily="49" charset="0"/>
                <a:cs typeface="Courier New" pitchFamily="49" charset="0"/>
              </a:rPr>
              <a:t>= this; </a:t>
            </a:r>
            <a:endParaRPr lang="en-US" sz="2400" b="1" dirty="0" smtClean="0">
              <a:solidFill>
                <a:srgbClr val="CCFFCC"/>
              </a:solidFill>
              <a:latin typeface="Courier New" pitchFamily="49" charset="0"/>
              <a:cs typeface="Courier New" pitchFamily="49" charset="0"/>
            </a:endParaRPr>
          </a:p>
          <a:p>
            <a:pPr marL="0" indent="0">
              <a:buNone/>
            </a:pPr>
            <a:r>
              <a:rPr lang="en-US" sz="2400" b="1" dirty="0" smtClean="0">
                <a:solidFill>
                  <a:srgbClr val="CCFFCC"/>
                </a:solidFill>
                <a:latin typeface="Courier New" pitchFamily="49" charset="0"/>
                <a:cs typeface="Courier New" pitchFamily="49" charset="0"/>
              </a:rPr>
              <a:t>}</a:t>
            </a:r>
            <a:r>
              <a:rPr lang="en-US" sz="2400" b="1" dirty="0" smtClean="0">
                <a:latin typeface="Courier New" pitchFamily="49" charset="0"/>
                <a:cs typeface="Courier New" pitchFamily="49" charset="0"/>
              </a:rPr>
              <a:t>);</a:t>
            </a:r>
            <a:endParaRPr lang="en-US" sz="2400" b="1" dirty="0">
              <a:latin typeface="Courier New" pitchFamily="49" charset="0"/>
              <a:cs typeface="Courier New" pitchFamily="49" charset="0"/>
            </a:endParaRPr>
          </a:p>
          <a:p>
            <a:pPr marL="0" indent="0">
              <a:buNone/>
            </a:pPr>
            <a:r>
              <a:rPr lang="en-US" sz="2400" b="1" dirty="0" err="1" smtClean="0">
                <a:latin typeface="Courier New" pitchFamily="49" charset="0"/>
                <a:cs typeface="Courier New" pitchFamily="49" charset="0"/>
              </a:rPr>
              <a:t>table.append</a:t>
            </a:r>
            <a:r>
              <a:rPr lang="en-US" sz="2400" b="1" dirty="0" smtClean="0">
                <a:latin typeface="Courier New" pitchFamily="49" charset="0"/>
                <a:cs typeface="Courier New" pitchFamily="49" charset="0"/>
              </a:rPr>
              <a:t>();    // score === </a:t>
            </a:r>
            <a:r>
              <a:rPr lang="en-US" sz="2400" b="1" dirty="0">
                <a:solidFill>
                  <a:srgbClr val="CCFFCC"/>
                </a:solidFill>
                <a:latin typeface="Courier New" pitchFamily="49" charset="0"/>
                <a:cs typeface="Courier New" pitchFamily="49" charset="0"/>
              </a:rPr>
              <a:t>array</a:t>
            </a:r>
            <a:endParaRPr lang="en-US" sz="2400" b="1" dirty="0">
              <a:solidFill>
                <a:srgbClr val="FFCCCC"/>
              </a:solidFill>
              <a:latin typeface="Courier New" pitchFamily="49" charset="0"/>
              <a:cs typeface="Courier New" pitchFamily="49" charset="0"/>
            </a:endParaRPr>
          </a:p>
          <a:p>
            <a:pPr marL="0" indent="0">
              <a:buNone/>
            </a:pPr>
            <a:endParaRPr lang="en-US" sz="2400" b="1" dirty="0">
              <a:solidFill>
                <a:srgbClr val="CCFFCC"/>
              </a:solidFill>
              <a:latin typeface="Courier New" pitchFamily="49" charset="0"/>
              <a:cs typeface="Courier New" pitchFamily="49" charset="0"/>
            </a:endParaRPr>
          </a:p>
        </p:txBody>
      </p:sp>
    </p:spTree>
    <p:extLst>
      <p:ext uri="{BB962C8B-B14F-4D97-AF65-F5344CB8AC3E}">
        <p14:creationId xmlns:p14="http://schemas.microsoft.com/office/powerpoint/2010/main" val="1035704966"/>
      </p:ext>
    </p:extLst>
  </p:cSld>
  <p:clrMapOvr>
    <a:masterClrMapping/>
  </p:clrMapOvr>
  <p:transition spd="slow">
    <p:strips dir="rd"/>
  </p:transition>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ln w="38100">
            <a:solidFill>
              <a:srgbClr val="FF0000"/>
            </a:solidFill>
          </a:ln>
        </p:spPr>
        <p:txBody>
          <a:bodyPr/>
          <a:lstStyle/>
          <a:p>
            <a:r>
              <a:rPr lang="en-US" dirty="0"/>
              <a:t>Confusion</a:t>
            </a:r>
          </a:p>
        </p:txBody>
      </p:sp>
    </p:spTree>
    <p:extLst>
      <p:ext uri="{BB962C8B-B14F-4D97-AF65-F5344CB8AC3E}">
        <p14:creationId xmlns:p14="http://schemas.microsoft.com/office/powerpoint/2010/main" val="2087501177"/>
      </p:ext>
    </p:extLst>
  </p:cSld>
  <p:clrMapOvr>
    <a:masterClrMapping/>
  </p:clrMapOvr>
  <p:transition spd="slow">
    <p:push/>
  </p:transition>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smtClean="0"/>
              <a:t>Confusion aids the enemy.</a:t>
            </a:r>
            <a:endParaRPr lang="en-US" dirty="0"/>
          </a:p>
        </p:txBody>
      </p:sp>
      <p:sp>
        <p:nvSpPr>
          <p:cNvPr id="4" name="Subtitle 3"/>
          <p:cNvSpPr>
            <a:spLocks noGrp="1"/>
          </p:cNvSpPr>
          <p:nvPr>
            <p:ph type="subTitle" idx="1"/>
          </p:nvPr>
        </p:nvSpPr>
        <p:spPr/>
        <p:txBody>
          <a:bodyPr anchor="b"/>
          <a:lstStyle/>
          <a:p>
            <a:r>
              <a:rPr lang="en-US" dirty="0" smtClean="0"/>
              <a:t>Bugs are a manifestation of confusion.</a:t>
            </a:r>
            <a:endParaRPr lang="en-US" dirty="0"/>
          </a:p>
        </p:txBody>
      </p:sp>
    </p:spTree>
    <p:extLst>
      <p:ext uri="{BB962C8B-B14F-4D97-AF65-F5344CB8AC3E}">
        <p14:creationId xmlns:p14="http://schemas.microsoft.com/office/powerpoint/2010/main" val="2522265957"/>
      </p:ext>
    </p:extLst>
  </p:cSld>
  <p:clrMapOvr>
    <a:masterClrMapping/>
  </p:clrMapOvr>
  <p:transition spd="slow">
    <p:push dir="d"/>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Volapük</a:t>
            </a:r>
            <a:r>
              <a:rPr lang="en-US" dirty="0" smtClean="0"/>
              <a:t/>
            </a:r>
            <a:br>
              <a:rPr lang="en-US" dirty="0" smtClean="0"/>
            </a:br>
            <a:r>
              <a:rPr lang="en-US" sz="3200" dirty="0" smtClean="0"/>
              <a:t>1880</a:t>
            </a:r>
            <a:endParaRPr lang="en-US" sz="3200" dirty="0"/>
          </a:p>
        </p:txBody>
      </p:sp>
      <p:sp>
        <p:nvSpPr>
          <p:cNvPr id="5" name="Subtitle 4"/>
          <p:cNvSpPr>
            <a:spLocks noGrp="1"/>
          </p:cNvSpPr>
          <p:nvPr>
            <p:ph type="subTitle" idx="1"/>
          </p:nvPr>
        </p:nvSpPr>
        <p:spPr/>
        <p:txBody>
          <a:bodyPr/>
          <a:lstStyle/>
          <a:p>
            <a:r>
              <a:rPr lang="en-US" dirty="0" err="1" smtClean="0"/>
              <a:t>Debabelization</a:t>
            </a:r>
            <a:endParaRPr lang="en-US" dirty="0"/>
          </a:p>
        </p:txBody>
      </p:sp>
    </p:spTree>
    <p:extLst>
      <p:ext uri="{BB962C8B-B14F-4D97-AF65-F5344CB8AC3E}">
        <p14:creationId xmlns:p14="http://schemas.microsoft.com/office/powerpoint/2010/main" val="4190781369"/>
      </p:ext>
    </p:extLst>
  </p:cSld>
  <p:clrMapOvr>
    <a:masterClrMapping/>
  </p:clrMapOvr>
  <p:transition spd="slow">
    <p:strips dir="rd"/>
  </p:transition>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With great complexity </a:t>
            </a:r>
            <a:r>
              <a:rPr lang="en-US" dirty="0" smtClean="0"/>
              <a:t/>
            </a:r>
            <a:br>
              <a:rPr lang="en-US" dirty="0" smtClean="0"/>
            </a:br>
            <a:r>
              <a:rPr lang="en-US" dirty="0" smtClean="0"/>
              <a:t>comes great </a:t>
            </a:r>
            <a:r>
              <a:rPr lang="en-US" dirty="0"/>
              <a:t>confusion</a:t>
            </a:r>
            <a:r>
              <a:rPr lang="en-US" dirty="0" smtClean="0"/>
              <a:t>.</a:t>
            </a:r>
            <a:endParaRPr lang="en-US" dirty="0"/>
          </a:p>
        </p:txBody>
      </p:sp>
      <p:sp>
        <p:nvSpPr>
          <p:cNvPr id="5" name="Subtitle 4"/>
          <p:cNvSpPr>
            <a:spLocks noGrp="1"/>
          </p:cNvSpPr>
          <p:nvPr>
            <p:ph type="subTitle" idx="1"/>
          </p:nvPr>
        </p:nvSpPr>
        <p:spPr/>
        <p:txBody>
          <a:bodyPr anchor="b"/>
          <a:lstStyle/>
          <a:p>
            <a:r>
              <a:rPr lang="en-US" dirty="0" smtClean="0"/>
              <a:t>Keep it simple. Keep it clean.</a:t>
            </a:r>
            <a:endParaRPr lang="en-US" dirty="0"/>
          </a:p>
        </p:txBody>
      </p:sp>
    </p:spTree>
    <p:extLst>
      <p:ext uri="{BB962C8B-B14F-4D97-AF65-F5344CB8AC3E}">
        <p14:creationId xmlns:p14="http://schemas.microsoft.com/office/powerpoint/2010/main" val="812279334"/>
      </p:ext>
    </p:extLst>
  </p:cSld>
  <p:clrMapOvr>
    <a:masterClrMapping/>
  </p:clrMapOvr>
  <p:transition spd="slow">
    <p:strips dir="rd"/>
  </p:transition>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Well</a:t>
            </a:r>
            <a:endParaRPr lang="en-US" dirty="0"/>
          </a:p>
        </p:txBody>
      </p:sp>
      <p:sp>
        <p:nvSpPr>
          <p:cNvPr id="3" name="Content Placeholder 2"/>
          <p:cNvSpPr>
            <a:spLocks noGrp="1"/>
          </p:cNvSpPr>
          <p:nvPr>
            <p:ph idx="1"/>
          </p:nvPr>
        </p:nvSpPr>
        <p:spPr/>
        <p:txBody>
          <a:bodyPr/>
          <a:lstStyle/>
          <a:p>
            <a:r>
              <a:rPr lang="en-US" dirty="0" smtClean="0"/>
              <a:t>Good code is ultimately cheaper to produce than bad code, so might as well always write good code.</a:t>
            </a:r>
          </a:p>
          <a:p>
            <a:r>
              <a:rPr lang="en-US" dirty="0" smtClean="0"/>
              <a:t>Good code is easier to reason about. </a:t>
            </a:r>
          </a:p>
          <a:p>
            <a:r>
              <a:rPr lang="en-US" dirty="0" smtClean="0"/>
              <a:t>Code that is difficult to reason about is more likely to be problematic.</a:t>
            </a:r>
          </a:p>
          <a:p>
            <a:r>
              <a:rPr lang="en-US" dirty="0" smtClean="0"/>
              <a:t>Strict conformance to good style rules.</a:t>
            </a:r>
          </a:p>
          <a:p>
            <a:r>
              <a:rPr lang="en-US" dirty="0" smtClean="0"/>
              <a:t>http://www.JSLint.com/</a:t>
            </a:r>
          </a:p>
        </p:txBody>
      </p:sp>
    </p:spTree>
    <p:extLst>
      <p:ext uri="{BB962C8B-B14F-4D97-AF65-F5344CB8AC3E}">
        <p14:creationId xmlns:p14="http://schemas.microsoft.com/office/powerpoint/2010/main" val="1699070557"/>
      </p:ext>
    </p:extLst>
  </p:cSld>
  <p:clrMapOvr>
    <a:masterClrMapping/>
  </p:clrMapOvr>
  <p:transition spd="slow">
    <p:strips dir="rd"/>
  </p:transition>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smtClean="0"/>
              <a:t>Never trust a machine that is not under your absolute control.</a:t>
            </a:r>
            <a:endParaRPr lang="en-US" dirty="0"/>
          </a:p>
        </p:txBody>
      </p:sp>
      <p:sp>
        <p:nvSpPr>
          <p:cNvPr id="4" name="Subtitle 3"/>
          <p:cNvSpPr>
            <a:spLocks noGrp="1"/>
          </p:cNvSpPr>
          <p:nvPr>
            <p:ph type="subTitle" idx="1"/>
          </p:nvPr>
        </p:nvSpPr>
        <p:spPr/>
        <p:txBody>
          <a:bodyPr anchor="b"/>
          <a:lstStyle/>
          <a:p>
            <a:r>
              <a:rPr lang="en-US" dirty="0" smtClean="0"/>
              <a:t>Don’t get more intimate that sharing JSON payloads.</a:t>
            </a:r>
            <a:endParaRPr lang="en-US" dirty="0"/>
          </a:p>
        </p:txBody>
      </p:sp>
    </p:spTree>
    <p:extLst>
      <p:ext uri="{BB962C8B-B14F-4D97-AF65-F5344CB8AC3E}">
        <p14:creationId xmlns:p14="http://schemas.microsoft.com/office/powerpoint/2010/main" val="2700117367"/>
      </p:ext>
    </p:extLst>
  </p:cSld>
  <p:clrMapOvr>
    <a:masterClrMapping/>
  </p:clrMapOvr>
  <p:transition spd="slow">
    <p:push dir="d"/>
  </p:transition>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Never trust the browser</a:t>
            </a:r>
            <a:endParaRPr lang="en-US" dirty="0"/>
          </a:p>
        </p:txBody>
      </p:sp>
      <p:sp>
        <p:nvSpPr>
          <p:cNvPr id="3" name="Content Placeholder 2"/>
          <p:cNvSpPr>
            <a:spLocks noGrp="1"/>
          </p:cNvSpPr>
          <p:nvPr>
            <p:ph idx="1"/>
          </p:nvPr>
        </p:nvSpPr>
        <p:spPr/>
        <p:txBody>
          <a:bodyPr/>
          <a:lstStyle/>
          <a:p>
            <a:r>
              <a:rPr lang="en-US" dirty="0" smtClean="0"/>
              <a:t>It cannot and will not protect your interests.</a:t>
            </a:r>
          </a:p>
          <a:p>
            <a:r>
              <a:rPr lang="en-US" dirty="0" smtClean="0"/>
              <a:t>Properly filter and validate all input.</a:t>
            </a:r>
          </a:p>
          <a:p>
            <a:r>
              <a:rPr lang="en-US" dirty="0" smtClean="0"/>
              <a:t>Properly encode all output.</a:t>
            </a:r>
          </a:p>
          <a:p>
            <a:r>
              <a:rPr lang="en-US" dirty="0" smtClean="0"/>
              <a:t>Context </a:t>
            </a:r>
            <a:r>
              <a:rPr lang="en-US" dirty="0"/>
              <a:t>is </a:t>
            </a:r>
            <a:r>
              <a:rPr lang="en-US" dirty="0" smtClean="0"/>
              <a:t>everything. </a:t>
            </a:r>
          </a:p>
          <a:p>
            <a:r>
              <a:rPr lang="en-US" dirty="0" smtClean="0"/>
              <a:t>Filter and encode for the correct context.</a:t>
            </a:r>
          </a:p>
        </p:txBody>
      </p:sp>
    </p:spTree>
    <p:extLst>
      <p:ext uri="{BB962C8B-B14F-4D97-AF65-F5344CB8AC3E}">
        <p14:creationId xmlns:p14="http://schemas.microsoft.com/office/powerpoint/2010/main" val="1512077170"/>
      </p:ext>
    </p:extLst>
  </p:cSld>
  <p:clrMapOvr>
    <a:masterClrMapping/>
  </p:clrMapOvr>
  <p:transition spd="slow">
    <p:strips dir="rd"/>
  </p:transition>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a:t>Templating</a:t>
            </a:r>
            <a:r>
              <a:rPr lang="en-US" dirty="0"/>
              <a:t> and </a:t>
            </a:r>
            <a:r>
              <a:rPr lang="en-US" dirty="0" smtClean="0"/>
              <a:t/>
            </a:r>
            <a:br>
              <a:rPr lang="en-US" dirty="0" smtClean="0"/>
            </a:br>
            <a:r>
              <a:rPr lang="en-US" dirty="0" smtClean="0"/>
              <a:t>Temporary </a:t>
            </a:r>
            <a:r>
              <a:rPr lang="en-US" dirty="0"/>
              <a:t>Insanity</a:t>
            </a:r>
            <a:br>
              <a:rPr lang="en-US" dirty="0"/>
            </a:b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097771194"/>
      </p:ext>
    </p:extLst>
  </p:cSld>
  <p:clrMapOvr>
    <a:masterClrMapping/>
  </p:clrMapOvr>
  <p:transition spd="slow">
    <p:strips dir="rd"/>
  </p:transition>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2720975"/>
            <a:ext cx="7772400" cy="1470025"/>
          </a:xfrm>
        </p:spPr>
        <p:txBody>
          <a:bodyPr/>
          <a:lstStyle/>
          <a:p>
            <a:r>
              <a:rPr lang="en-US" dirty="0" smtClean="0"/>
              <a:t>The browser is a loaded gun pointed at your head.</a:t>
            </a:r>
            <a:br>
              <a:rPr lang="en-US" dirty="0" smtClean="0"/>
            </a:br>
            <a:r>
              <a:rPr lang="en-US" dirty="0" smtClean="0"/>
              <a:t/>
            </a:r>
            <a:br>
              <a:rPr lang="en-US" dirty="0" smtClean="0"/>
            </a:br>
            <a:r>
              <a:rPr lang="en-US" dirty="0" smtClean="0"/>
              <a:t/>
            </a:r>
            <a:br>
              <a:rPr lang="en-US" dirty="0" smtClean="0"/>
            </a:br>
            <a:r>
              <a:rPr lang="en-US" dirty="0" smtClean="0"/>
              <a:t>This pulls the trigger:</a:t>
            </a:r>
            <a:br>
              <a:rPr lang="en-US" dirty="0" smtClean="0"/>
            </a:br>
            <a:r>
              <a:rPr lang="en-US" dirty="0" smtClean="0"/>
              <a:t/>
            </a:r>
            <a:br>
              <a:rPr lang="en-US" dirty="0" smtClean="0"/>
            </a:br>
            <a:r>
              <a:rPr lang="en-US" b="1" dirty="0" smtClean="0">
                <a:latin typeface="Courier New" pitchFamily="49" charset="0"/>
                <a:cs typeface="Courier New" pitchFamily="49" charset="0"/>
              </a:rPr>
              <a:t>&lt;?= "bang" ?&gt;</a:t>
            </a:r>
            <a:endParaRPr lang="en-US" b="1" dirty="0">
              <a:latin typeface="Courier New" pitchFamily="49" charset="0"/>
              <a:cs typeface="Courier New" pitchFamily="49" charset="0"/>
            </a:endParaRPr>
          </a:p>
        </p:txBody>
      </p:sp>
    </p:spTree>
    <p:extLst>
      <p:ext uri="{BB962C8B-B14F-4D97-AF65-F5344CB8AC3E}">
        <p14:creationId xmlns:p14="http://schemas.microsoft.com/office/powerpoint/2010/main" val="322664336"/>
      </p:ext>
    </p:extLst>
  </p:cSld>
  <p:clrMapOvr>
    <a:masterClrMapping/>
  </p:clrMapOvr>
  <p:transition>
    <p:fade thruBlk="1"/>
  </p:transition>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Rectangle 2"/>
          <p:cNvSpPr>
            <a:spLocks noGrp="1" noChangeArrowheads="1"/>
          </p:cNvSpPr>
          <p:nvPr>
            <p:ph type="title"/>
          </p:nvPr>
        </p:nvSpPr>
        <p:spPr/>
        <p:txBody>
          <a:bodyPr/>
          <a:lstStyle/>
          <a:p>
            <a:r>
              <a:rPr lang="en-US"/>
              <a:t>A Simple Attack</a:t>
            </a:r>
          </a:p>
        </p:txBody>
      </p:sp>
      <p:sp>
        <p:nvSpPr>
          <p:cNvPr id="195587" name="Rectangle 3"/>
          <p:cNvSpPr>
            <a:spLocks noGrp="1" noChangeArrowheads="1"/>
          </p:cNvSpPr>
          <p:nvPr>
            <p:ph type="body" idx="1"/>
          </p:nvPr>
        </p:nvSpPr>
        <p:spPr>
          <a:xfrm>
            <a:off x="457200" y="1600200"/>
            <a:ext cx="8686800" cy="5105400"/>
          </a:xfrm>
        </p:spPr>
        <p:txBody>
          <a:bodyPr/>
          <a:lstStyle/>
          <a:p>
            <a:pPr>
              <a:lnSpc>
                <a:spcPct val="90000"/>
              </a:lnSpc>
              <a:buFontTx/>
              <a:buNone/>
            </a:pPr>
            <a:r>
              <a:rPr lang="en-US" sz="2700" b="1" dirty="0" smtClean="0">
                <a:latin typeface="Courier New" pitchFamily="49" charset="0"/>
              </a:rPr>
              <a:t>http</a:t>
            </a:r>
            <a:r>
              <a:rPr lang="en-US" sz="2700" b="1" dirty="0">
                <a:latin typeface="Courier New" pitchFamily="49" charset="0"/>
              </a:rPr>
              <a:t>://yoursite.com/</a:t>
            </a:r>
            <a:r>
              <a:rPr lang="en-US" sz="2700" b="1" dirty="0">
                <a:solidFill>
                  <a:srgbClr val="FFFFCC"/>
                </a:solidFill>
                <a:latin typeface="Courier New" pitchFamily="49" charset="0"/>
              </a:rPr>
              <a:t>&lt;script</a:t>
            </a:r>
            <a:r>
              <a:rPr lang="en-US" sz="2700" b="1" dirty="0" smtClean="0">
                <a:solidFill>
                  <a:srgbClr val="FFFFCC"/>
                </a:solidFill>
                <a:latin typeface="Courier New" pitchFamily="49" charset="0"/>
              </a:rPr>
              <a:t>&gt;</a:t>
            </a:r>
            <a:r>
              <a:rPr lang="en-US" sz="2400" b="1" dirty="0">
                <a:solidFill>
                  <a:srgbClr val="FF99CC"/>
                </a:solidFill>
                <a:latin typeface="Courier New" pitchFamily="49" charset="0"/>
              </a:rPr>
              <a:t>...</a:t>
            </a:r>
            <a:r>
              <a:rPr lang="en-US" sz="2700" b="1" dirty="0" smtClean="0">
                <a:solidFill>
                  <a:srgbClr val="FFFFCC"/>
                </a:solidFill>
                <a:latin typeface="Courier New" pitchFamily="49" charset="0"/>
              </a:rPr>
              <a:t>&lt;/</a:t>
            </a:r>
            <a:r>
              <a:rPr lang="en-US" sz="2700" b="1" dirty="0">
                <a:solidFill>
                  <a:srgbClr val="FFFFCC"/>
                </a:solidFill>
                <a:latin typeface="Courier New" pitchFamily="49" charset="0"/>
              </a:rPr>
              <a:t>script&gt;</a:t>
            </a:r>
          </a:p>
          <a:p>
            <a:pPr>
              <a:lnSpc>
                <a:spcPct val="90000"/>
              </a:lnSpc>
              <a:buFontTx/>
              <a:buNone/>
            </a:pPr>
            <a:endParaRPr lang="en-US" sz="2800" b="1" dirty="0"/>
          </a:p>
          <a:p>
            <a:pPr>
              <a:lnSpc>
                <a:spcPct val="90000"/>
              </a:lnSpc>
              <a:buFontTx/>
              <a:buNone/>
            </a:pPr>
            <a:r>
              <a:rPr lang="en-US" sz="2800" b="1" dirty="0">
                <a:latin typeface="Courier New" pitchFamily="49" charset="0"/>
              </a:rPr>
              <a:t>&lt;html&gt;&lt;body&gt;</a:t>
            </a:r>
          </a:p>
          <a:p>
            <a:pPr>
              <a:lnSpc>
                <a:spcPct val="90000"/>
              </a:lnSpc>
              <a:buFontTx/>
              <a:buNone/>
            </a:pPr>
            <a:r>
              <a:rPr lang="en-US" sz="2800" b="1" dirty="0">
                <a:latin typeface="Courier New" pitchFamily="49" charset="0"/>
              </a:rPr>
              <a:t>&lt;p&gt;404 File not found: </a:t>
            </a:r>
            <a:r>
              <a:rPr lang="en-US" sz="2800" b="1" dirty="0">
                <a:solidFill>
                  <a:srgbClr val="FFFF99"/>
                </a:solidFill>
                <a:latin typeface="Courier New" pitchFamily="49" charset="0"/>
              </a:rPr>
              <a:t>&lt;script&gt;</a:t>
            </a:r>
            <a:r>
              <a:rPr lang="en-US" sz="2800" b="1" dirty="0">
                <a:solidFill>
                  <a:srgbClr val="FF99CC"/>
                </a:solidFill>
                <a:latin typeface="Courier New" pitchFamily="49" charset="0"/>
              </a:rPr>
              <a:t>...</a:t>
            </a:r>
            <a:r>
              <a:rPr lang="en-US" sz="2800" b="1" dirty="0">
                <a:solidFill>
                  <a:srgbClr val="FFFF99"/>
                </a:solidFill>
                <a:latin typeface="Courier New" pitchFamily="49" charset="0"/>
              </a:rPr>
              <a:t>&lt;/script&gt;</a:t>
            </a:r>
          </a:p>
          <a:p>
            <a:pPr>
              <a:lnSpc>
                <a:spcPct val="90000"/>
              </a:lnSpc>
              <a:buFontTx/>
              <a:buNone/>
            </a:pPr>
            <a:r>
              <a:rPr lang="en-US" sz="2800" b="1" dirty="0">
                <a:latin typeface="Courier New" pitchFamily="49" charset="0"/>
              </a:rPr>
              <a:t>&lt;/p&gt;&lt;/body&gt;&lt;/html&gt;</a:t>
            </a:r>
          </a:p>
          <a:p>
            <a:pPr>
              <a:lnSpc>
                <a:spcPct val="90000"/>
              </a:lnSpc>
              <a:buFontTx/>
              <a:buNone/>
            </a:pPr>
            <a:endParaRPr lang="en-US" sz="2800" b="1" dirty="0">
              <a:latin typeface="Courier New" pitchFamily="49" charset="0"/>
            </a:endParaRPr>
          </a:p>
          <a:p>
            <a:pPr>
              <a:lnSpc>
                <a:spcPct val="90000"/>
              </a:lnSpc>
            </a:pPr>
            <a:r>
              <a:rPr lang="en-US" sz="2800" dirty="0"/>
              <a:t>The script runs with the authority of your site</a:t>
            </a:r>
            <a:r>
              <a:rPr lang="en-US" sz="2800" dirty="0" smtClean="0"/>
              <a:t>.</a:t>
            </a:r>
          </a:p>
          <a:p>
            <a:pPr>
              <a:lnSpc>
                <a:spcPct val="90000"/>
              </a:lnSpc>
            </a:pPr>
            <a:r>
              <a:rPr lang="en-US" sz="2800" dirty="0" smtClean="0"/>
              <a:t>The script gets cookies, local storage, everything.</a:t>
            </a:r>
            <a:endParaRPr lang="en-US" sz="2800" dirty="0"/>
          </a:p>
        </p:txBody>
      </p:sp>
    </p:spTree>
    <p:extLst>
      <p:ext uri="{BB962C8B-B14F-4D97-AF65-F5344CB8AC3E}">
        <p14:creationId xmlns:p14="http://schemas.microsoft.com/office/powerpoint/2010/main" val="4111882117"/>
      </p:ext>
    </p:extLst>
  </p:cSld>
  <p:clrMapOvr>
    <a:masterClrMapping/>
  </p:clrMapOvr>
  <p:transition>
    <p:wipe dir="r"/>
  </p:transition>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Confusion and </a:t>
            </a:r>
            <a:r>
              <a:rPr lang="en-US" dirty="0" smtClean="0"/>
              <a:t>Concatenation</a:t>
            </a:r>
            <a:endParaRPr lang="en-US" b="1" dirty="0"/>
          </a:p>
        </p:txBody>
      </p:sp>
      <p:sp>
        <p:nvSpPr>
          <p:cNvPr id="5" name="Subtitle 4"/>
          <p:cNvSpPr>
            <a:spLocks noGrp="1"/>
          </p:cNvSpPr>
          <p:nvPr>
            <p:ph type="subTitle" idx="1"/>
          </p:nvPr>
        </p:nvSpPr>
        <p:spPr/>
        <p:txBody>
          <a:bodyPr/>
          <a:lstStyle/>
          <a:p>
            <a:r>
              <a:rPr lang="en-US" dirty="0" smtClean="0"/>
              <a:t>Properly encode all of the </a:t>
            </a:r>
            <a:br>
              <a:rPr lang="en-US" dirty="0" smtClean="0"/>
            </a:br>
            <a:r>
              <a:rPr lang="en-US" dirty="0" smtClean="0"/>
              <a:t>non-literal pieces.</a:t>
            </a:r>
            <a:endParaRPr lang="en-US" dirty="0"/>
          </a:p>
        </p:txBody>
      </p:sp>
    </p:spTree>
    <p:extLst>
      <p:ext uri="{BB962C8B-B14F-4D97-AF65-F5344CB8AC3E}">
        <p14:creationId xmlns:p14="http://schemas.microsoft.com/office/powerpoint/2010/main" val="23141164"/>
      </p:ext>
    </p:extLst>
  </p:cSld>
  <p:clrMapOvr>
    <a:masterClrMapping/>
  </p:clrMapOvr>
  <p:transition spd="slow">
    <p:strips dir="rd"/>
  </p:transition>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ln w="38100">
            <a:solidFill>
              <a:srgbClr val="FF0000"/>
            </a:solidFill>
          </a:ln>
        </p:spPr>
        <p:txBody>
          <a:bodyPr/>
          <a:lstStyle/>
          <a:p>
            <a:r>
              <a:rPr lang="en-US" dirty="0"/>
              <a:t>“Why would anyone do that?”</a:t>
            </a:r>
          </a:p>
        </p:txBody>
      </p:sp>
    </p:spTree>
    <p:extLst>
      <p:ext uri="{BB962C8B-B14F-4D97-AF65-F5344CB8AC3E}">
        <p14:creationId xmlns:p14="http://schemas.microsoft.com/office/powerpoint/2010/main" val="1724877995"/>
      </p:ext>
    </p:extLst>
  </p:cSld>
  <p:clrMapOvr>
    <a:masterClrMapping/>
  </p:clrMapOvr>
  <p:transition spd="slow">
    <p:push/>
  </p:transition>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smtClean="0"/>
              <a:t>Inconvenience is not security.</a:t>
            </a:r>
            <a:br>
              <a:rPr lang="en-US" dirty="0" smtClean="0"/>
            </a:br>
            <a:r>
              <a:rPr lang="en-US" dirty="0"/>
              <a:t/>
            </a:r>
            <a:br>
              <a:rPr lang="en-US" dirty="0"/>
            </a:br>
            <a:r>
              <a:rPr lang="en-US" dirty="0" smtClean="0"/>
              <a:t>Identity is not security.</a:t>
            </a:r>
            <a:br>
              <a:rPr lang="en-US" dirty="0" smtClean="0"/>
            </a:br>
            <a:r>
              <a:rPr lang="en-US" dirty="0"/>
              <a:t/>
            </a:r>
            <a:br>
              <a:rPr lang="en-US" dirty="0"/>
            </a:br>
            <a:r>
              <a:rPr lang="en-US" dirty="0" smtClean="0"/>
              <a:t>Taint </a:t>
            </a:r>
            <a:r>
              <a:rPr lang="en-US" dirty="0" err="1" smtClean="0"/>
              <a:t>ain’t</a:t>
            </a:r>
            <a:r>
              <a:rPr lang="en-US" dirty="0" smtClean="0"/>
              <a:t> security.</a:t>
            </a:r>
            <a:br>
              <a:rPr lang="en-US" dirty="0" smtClean="0"/>
            </a:br>
            <a:r>
              <a:rPr lang="en-US" dirty="0"/>
              <a:t/>
            </a:r>
            <a:br>
              <a:rPr lang="en-US" dirty="0"/>
            </a:br>
            <a:r>
              <a:rPr lang="en-US" dirty="0"/>
              <a:t>Intrusion detection is not security.</a:t>
            </a:r>
          </a:p>
        </p:txBody>
      </p:sp>
    </p:spTree>
    <p:extLst>
      <p:ext uri="{BB962C8B-B14F-4D97-AF65-F5344CB8AC3E}">
        <p14:creationId xmlns:p14="http://schemas.microsoft.com/office/powerpoint/2010/main" val="3367958950"/>
      </p:ext>
    </p:extLst>
  </p:cSld>
  <p:clrMapOvr>
    <a:masterClrMapping/>
  </p:clrMapOvr>
  <p:transition spd="slow">
    <p:push dir="d"/>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664"/>
            <a:ext cx="4136995" cy="6860664"/>
          </a:xfrm>
        </p:spPr>
        <p:txBody>
          <a:bodyPr/>
          <a:lstStyle/>
          <a:p>
            <a:r>
              <a:rPr lang="fr-FR" dirty="0"/>
              <a:t>Jean </a:t>
            </a:r>
            <a:r>
              <a:rPr lang="fr-FR" dirty="0" smtClean="0"/>
              <a:t/>
            </a:r>
            <a:br>
              <a:rPr lang="fr-FR" dirty="0" smtClean="0"/>
            </a:br>
            <a:r>
              <a:rPr lang="fr-FR" dirty="0" smtClean="0"/>
              <a:t>Guillaume </a:t>
            </a:r>
            <a:r>
              <a:rPr lang="fr-FR" dirty="0"/>
              <a:t>Auguste </a:t>
            </a:r>
            <a:r>
              <a:rPr lang="fr-FR" dirty="0" smtClean="0"/>
              <a:t/>
            </a:r>
            <a:br>
              <a:rPr lang="fr-FR" dirty="0" smtClean="0"/>
            </a:br>
            <a:r>
              <a:rPr lang="fr-FR" dirty="0" smtClean="0"/>
              <a:t>Victor </a:t>
            </a:r>
            <a:br>
              <a:rPr lang="fr-FR" dirty="0" smtClean="0"/>
            </a:br>
            <a:r>
              <a:rPr lang="fr-FR" dirty="0" smtClean="0"/>
              <a:t>François </a:t>
            </a:r>
            <a:r>
              <a:rPr lang="fr-FR" dirty="0"/>
              <a:t>Hubert </a:t>
            </a:r>
            <a:r>
              <a:rPr lang="fr-FR" dirty="0" err="1"/>
              <a:t>Kerckhoffs</a:t>
            </a:r>
            <a:endParaRPr lang="en-US" dirty="0"/>
          </a:p>
        </p:txBody>
      </p:sp>
      <p:pic>
        <p:nvPicPr>
          <p:cNvPr id="923650" name="Picture 2" descr="File:Kerkhoff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6995" y="-2664"/>
            <a:ext cx="5007006" cy="68606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3472624"/>
      </p:ext>
    </p:extLst>
  </p:cSld>
  <p:clrMapOvr>
    <a:masterClrMapping/>
  </p:clrMapOvr>
  <p:transition spd="slow">
    <p:strips dir="rd"/>
  </p:transition>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ln w="38100">
            <a:solidFill>
              <a:srgbClr val="FF0000"/>
            </a:solidFill>
          </a:ln>
        </p:spPr>
        <p:txBody>
          <a:bodyPr/>
          <a:lstStyle/>
          <a:p>
            <a:r>
              <a:rPr lang="en-US" dirty="0"/>
              <a:t>Mismanagement</a:t>
            </a:r>
          </a:p>
        </p:txBody>
      </p:sp>
    </p:spTree>
    <p:extLst>
      <p:ext uri="{BB962C8B-B14F-4D97-AF65-F5344CB8AC3E}">
        <p14:creationId xmlns:p14="http://schemas.microsoft.com/office/powerpoint/2010/main" val="4124907987"/>
      </p:ext>
    </p:extLst>
  </p:cSld>
  <p:clrMapOvr>
    <a:masterClrMapping/>
  </p:clrMapOvr>
  <p:transition spd="slow">
    <p:push/>
  </p:transition>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Danog</a:t>
            </a:r>
            <a:r>
              <a:rPr lang="en-US" dirty="0"/>
              <a:t> </a:t>
            </a:r>
            <a:r>
              <a:rPr lang="en-US" dirty="0" err="1"/>
              <a:t>ols</a:t>
            </a:r>
            <a:r>
              <a:rPr lang="en-US" dirty="0"/>
              <a:t> e </a:t>
            </a:r>
            <a:r>
              <a:rPr lang="en-US" dirty="0" err="1" smtClean="0"/>
              <a:t>neit</a:t>
            </a:r>
            <a:r>
              <a:rPr lang="en-US" dirty="0" smtClean="0"/>
              <a:t> </a:t>
            </a:r>
            <a:r>
              <a:rPr lang="en-US" dirty="0" err="1"/>
              <a:t>gudik</a:t>
            </a:r>
            <a:r>
              <a:rPr lang="en-US" dirty="0"/>
              <a:t>.</a:t>
            </a:r>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91366044"/>
      </p:ext>
    </p:extLst>
  </p:cSld>
  <p:clrMapOvr>
    <a:masterClrMapping/>
  </p:clrMapOvr>
  <p:transition spd="slow">
    <p:strips dir="rd"/>
  </p:transition>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Danog</a:t>
            </a:r>
            <a:r>
              <a:rPr lang="en-US" dirty="0"/>
              <a:t> </a:t>
            </a:r>
            <a:r>
              <a:rPr lang="en-US" dirty="0" err="1"/>
              <a:t>ols</a:t>
            </a:r>
            <a:r>
              <a:rPr lang="en-US" dirty="0"/>
              <a:t> e </a:t>
            </a:r>
            <a:r>
              <a:rPr lang="en-US" dirty="0" err="1" smtClean="0"/>
              <a:t>neit</a:t>
            </a:r>
            <a:r>
              <a:rPr lang="en-US" dirty="0" smtClean="0"/>
              <a:t> </a:t>
            </a:r>
            <a:r>
              <a:rPr lang="en-US" dirty="0" err="1"/>
              <a:t>gudik</a:t>
            </a:r>
            <a:r>
              <a:rPr lang="en-US" dirty="0"/>
              <a:t>.</a:t>
            </a:r>
          </a:p>
        </p:txBody>
      </p:sp>
      <p:sp>
        <p:nvSpPr>
          <p:cNvPr id="5" name="Subtitle 4"/>
          <p:cNvSpPr>
            <a:spLocks noGrp="1"/>
          </p:cNvSpPr>
          <p:nvPr>
            <p:ph type="subTitle" idx="1"/>
          </p:nvPr>
        </p:nvSpPr>
        <p:spPr/>
        <p:txBody>
          <a:bodyPr/>
          <a:lstStyle/>
          <a:p>
            <a:r>
              <a:rPr lang="en-US" dirty="0" smtClean="0"/>
              <a:t>Thank you and good night.</a:t>
            </a:r>
            <a:endParaRPr lang="en-US" dirty="0"/>
          </a:p>
        </p:txBody>
      </p:sp>
    </p:spTree>
    <p:extLst>
      <p:ext uri="{BB962C8B-B14F-4D97-AF65-F5344CB8AC3E}">
        <p14:creationId xmlns:p14="http://schemas.microsoft.com/office/powerpoint/2010/main" val="2198994034"/>
      </p:ext>
    </p:extLst>
  </p:cSld>
  <p:clrMapOvr>
    <a:masterClrMapping/>
  </p:clrMapOvr>
  <p:transition spd="slow">
    <p:strips dir="rd"/>
  </p:transition>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3" name="Content Placeholder 2"/>
          <p:cNvSpPr>
            <a:spLocks noGrp="1"/>
          </p:cNvSpPr>
          <p:nvPr>
            <p:ph sz="half" idx="1"/>
          </p:nvPr>
        </p:nvSpPr>
        <p:spPr>
          <a:xfrm>
            <a:off x="457200" y="276837"/>
            <a:ext cx="4038600" cy="6428763"/>
          </a:xfrm>
        </p:spPr>
        <p:txBody>
          <a:bodyPr>
            <a:normAutofit/>
          </a:bodyPr>
          <a:lstStyle/>
          <a:p>
            <a:r>
              <a:rPr lang="en-US" sz="2100" dirty="0"/>
              <a:t>Security is everyone’s job</a:t>
            </a:r>
            <a:r>
              <a:rPr lang="en-US" sz="2100" dirty="0" smtClean="0"/>
              <a:t>.</a:t>
            </a:r>
          </a:p>
          <a:p>
            <a:r>
              <a:rPr lang="en-US" sz="2100" dirty="0" smtClean="0"/>
              <a:t>Don’t </a:t>
            </a:r>
            <a:r>
              <a:rPr lang="en-US" sz="2100" dirty="0"/>
              <a:t>nobody do nothing stupid and nobody gets hurt</a:t>
            </a:r>
            <a:r>
              <a:rPr lang="en-US" sz="2100" dirty="0" smtClean="0"/>
              <a:t>.</a:t>
            </a:r>
          </a:p>
          <a:p>
            <a:r>
              <a:rPr lang="en-US" sz="2100" dirty="0" smtClean="0"/>
              <a:t>Deterrence </a:t>
            </a:r>
            <a:r>
              <a:rPr lang="en-US" sz="2100" dirty="0"/>
              <a:t>is not effective</a:t>
            </a:r>
            <a:r>
              <a:rPr lang="en-US" sz="2100" dirty="0" smtClean="0"/>
              <a:t>.</a:t>
            </a:r>
          </a:p>
          <a:p>
            <a:r>
              <a:rPr lang="en-US" sz="2100" dirty="0" smtClean="0"/>
              <a:t>The </a:t>
            </a:r>
            <a:r>
              <a:rPr lang="en-US" sz="2100" dirty="0"/>
              <a:t>design of a system should not require secrecy; and compromise of the system should not inconvenience the correspondents</a:t>
            </a:r>
            <a:r>
              <a:rPr lang="en-US" sz="2100" dirty="0" smtClean="0"/>
              <a:t>.</a:t>
            </a:r>
          </a:p>
          <a:p>
            <a:r>
              <a:rPr lang="en-US" sz="2100" dirty="0" smtClean="0"/>
              <a:t>There </a:t>
            </a:r>
            <a:r>
              <a:rPr lang="en-US" sz="2100" dirty="0"/>
              <a:t>is no security in obscurity</a:t>
            </a:r>
            <a:r>
              <a:rPr lang="en-US" sz="2100" dirty="0" smtClean="0"/>
              <a:t>.</a:t>
            </a:r>
          </a:p>
          <a:p>
            <a:r>
              <a:rPr lang="en-US" sz="2100" dirty="0" smtClean="0"/>
              <a:t>Cryptography </a:t>
            </a:r>
            <a:r>
              <a:rPr lang="en-US" sz="2100" dirty="0"/>
              <a:t>is not security</a:t>
            </a:r>
            <a:r>
              <a:rPr lang="en-US" sz="2100" dirty="0" smtClean="0"/>
              <a:t>.</a:t>
            </a:r>
          </a:p>
          <a:p>
            <a:r>
              <a:rPr lang="en-US" sz="2100" dirty="0" smtClean="0"/>
              <a:t>Security </a:t>
            </a:r>
            <a:r>
              <a:rPr lang="en-US" sz="2100" dirty="0"/>
              <a:t>must be factored </a:t>
            </a:r>
            <a:br>
              <a:rPr lang="en-US" sz="2100" dirty="0"/>
            </a:br>
            <a:r>
              <a:rPr lang="en-US" sz="2100" dirty="0"/>
              <a:t>into every decision</a:t>
            </a:r>
            <a:r>
              <a:rPr lang="en-US" sz="2100" dirty="0" smtClean="0"/>
              <a:t>.</a:t>
            </a:r>
          </a:p>
          <a:p>
            <a:r>
              <a:rPr lang="en-US" sz="2100" dirty="0" smtClean="0"/>
              <a:t>You </a:t>
            </a:r>
            <a:r>
              <a:rPr lang="en-US" sz="2100" dirty="0"/>
              <a:t>can’t add security, </a:t>
            </a:r>
            <a:br>
              <a:rPr lang="en-US" sz="2100" dirty="0"/>
            </a:br>
            <a:r>
              <a:rPr lang="en-US" sz="2100" dirty="0"/>
              <a:t>just as you can’t add reliability</a:t>
            </a:r>
            <a:r>
              <a:rPr lang="en-US" sz="2100" dirty="0" smtClean="0"/>
              <a:t>.</a:t>
            </a:r>
          </a:p>
        </p:txBody>
      </p:sp>
      <p:sp>
        <p:nvSpPr>
          <p:cNvPr id="4" name="Content Placeholder 3"/>
          <p:cNvSpPr>
            <a:spLocks noGrp="1"/>
          </p:cNvSpPr>
          <p:nvPr>
            <p:ph sz="half" idx="2"/>
          </p:nvPr>
        </p:nvSpPr>
        <p:spPr>
          <a:xfrm>
            <a:off x="4648199" y="268448"/>
            <a:ext cx="4302853" cy="6437152"/>
          </a:xfrm>
        </p:spPr>
        <p:txBody>
          <a:bodyPr/>
          <a:lstStyle/>
          <a:p>
            <a:r>
              <a:rPr lang="en-US" sz="2100" dirty="0"/>
              <a:t>The Impossible is not Possible.</a:t>
            </a:r>
          </a:p>
          <a:p>
            <a:r>
              <a:rPr lang="en-US" sz="2100" dirty="0" smtClean="0"/>
              <a:t>False </a:t>
            </a:r>
            <a:r>
              <a:rPr lang="en-US" sz="2100" dirty="0"/>
              <a:t>security is worse </a:t>
            </a:r>
            <a:br>
              <a:rPr lang="en-US" sz="2100" dirty="0"/>
            </a:br>
            <a:r>
              <a:rPr lang="en-US" sz="2100" dirty="0"/>
              <a:t>than no security.</a:t>
            </a:r>
          </a:p>
          <a:p>
            <a:r>
              <a:rPr lang="en-US" sz="2100" dirty="0"/>
              <a:t>Any unit of software should be given just the </a:t>
            </a:r>
            <a:r>
              <a:rPr lang="en-US" sz="2100" dirty="0">
                <a:latin typeface="Cheltenhm BdItHd BT" pitchFamily="18" charset="0"/>
              </a:rPr>
              <a:t>capabilities</a:t>
            </a:r>
            <a:r>
              <a:rPr lang="en-US" sz="2100" dirty="0"/>
              <a:t> it needs to do its work, and no more.</a:t>
            </a:r>
          </a:p>
          <a:p>
            <a:r>
              <a:rPr lang="en-US" sz="2100" dirty="0" smtClean="0"/>
              <a:t>Confusion </a:t>
            </a:r>
            <a:r>
              <a:rPr lang="en-US" sz="2100" dirty="0"/>
              <a:t>aids the enemy</a:t>
            </a:r>
            <a:r>
              <a:rPr lang="en-US" sz="2100" dirty="0" smtClean="0"/>
              <a:t>.</a:t>
            </a:r>
          </a:p>
          <a:p>
            <a:r>
              <a:rPr lang="en-US" sz="2100" dirty="0" smtClean="0"/>
              <a:t>Never </a:t>
            </a:r>
            <a:r>
              <a:rPr lang="en-US" sz="2100" dirty="0"/>
              <a:t>trust a machine that is not under your absolute control</a:t>
            </a:r>
            <a:r>
              <a:rPr lang="en-US" sz="2100" dirty="0" smtClean="0"/>
              <a:t>.</a:t>
            </a:r>
          </a:p>
          <a:p>
            <a:r>
              <a:rPr lang="en-US" sz="2100" dirty="0" smtClean="0"/>
              <a:t>Inconvenience is not security.</a:t>
            </a:r>
          </a:p>
          <a:p>
            <a:r>
              <a:rPr lang="en-US" sz="2100" dirty="0" smtClean="0"/>
              <a:t>Identity </a:t>
            </a:r>
            <a:r>
              <a:rPr lang="en-US" sz="2100" dirty="0"/>
              <a:t>is not security</a:t>
            </a:r>
            <a:r>
              <a:rPr lang="en-US" sz="2100" dirty="0" smtClean="0"/>
              <a:t>.</a:t>
            </a:r>
          </a:p>
          <a:p>
            <a:r>
              <a:rPr lang="en-US" sz="2100" dirty="0" smtClean="0"/>
              <a:t>Taint </a:t>
            </a:r>
            <a:r>
              <a:rPr lang="en-US" sz="2100" dirty="0" err="1"/>
              <a:t>ain’t</a:t>
            </a:r>
            <a:r>
              <a:rPr lang="en-US" sz="2100" dirty="0"/>
              <a:t> security</a:t>
            </a:r>
            <a:r>
              <a:rPr lang="en-US" sz="2100" dirty="0" smtClean="0"/>
              <a:t>.</a:t>
            </a:r>
          </a:p>
          <a:p>
            <a:r>
              <a:rPr lang="en-US" sz="2100" dirty="0" smtClean="0"/>
              <a:t>Intrusion </a:t>
            </a:r>
            <a:r>
              <a:rPr lang="en-US" sz="2100" dirty="0"/>
              <a:t>detection is not security</a:t>
            </a:r>
            <a:r>
              <a:rPr lang="en-US" sz="2100" dirty="0" smtClean="0"/>
              <a:t>.</a:t>
            </a:r>
          </a:p>
          <a:p>
            <a:r>
              <a:rPr lang="en-US" sz="2100" dirty="0"/>
              <a:t>Security is everyone’s job</a:t>
            </a:r>
            <a:r>
              <a:rPr lang="en-US" sz="2100" dirty="0" smtClean="0"/>
              <a:t>.</a:t>
            </a:r>
          </a:p>
        </p:txBody>
      </p:sp>
    </p:spTree>
    <p:extLst>
      <p:ext uri="{BB962C8B-B14F-4D97-AF65-F5344CB8AC3E}">
        <p14:creationId xmlns:p14="http://schemas.microsoft.com/office/powerpoint/2010/main" val="3591704851"/>
      </p:ext>
    </p:extLst>
  </p:cSld>
  <p:clrMapOvr>
    <a:masterClrMapping/>
  </p:clrMapOvr>
  <p:transition spd="slow">
    <p:push dir="d"/>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Rebabelization</a:t>
            </a:r>
            <a:endParaRPr lang="en-US" dirty="0"/>
          </a:p>
        </p:txBody>
      </p:sp>
      <p:sp>
        <p:nvSpPr>
          <p:cNvPr id="5" name="Subtitle 4"/>
          <p:cNvSpPr>
            <a:spLocks noGrp="1"/>
          </p:cNvSpPr>
          <p:nvPr>
            <p:ph type="subTitle" idx="1"/>
          </p:nvPr>
        </p:nvSpPr>
        <p:spPr/>
        <p:txBody>
          <a:bodyPr/>
          <a:lstStyle/>
          <a:p>
            <a:r>
              <a:rPr lang="en-US" dirty="0" smtClean="0"/>
              <a:t>A secret vice.</a:t>
            </a:r>
            <a:endParaRPr lang="en-US" dirty="0"/>
          </a:p>
        </p:txBody>
      </p:sp>
    </p:spTree>
    <p:extLst>
      <p:ext uri="{BB962C8B-B14F-4D97-AF65-F5344CB8AC3E}">
        <p14:creationId xmlns:p14="http://schemas.microsoft.com/office/powerpoint/2010/main" val="3631924331"/>
      </p:ext>
    </p:extLst>
  </p:cSld>
  <p:clrMapOvr>
    <a:masterClrMapping/>
  </p:clrMapOvr>
  <p:transition spd="slow">
    <p:strips dir="rd"/>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934916" name="Picture 4" descr="http://2.bp.blogspot.com/-jGhKCZ8kdfw/TbQ3QxPUnnI/AAAAAAAAB2E/mvoPnN3m9IU/s1600/oreilly-javascript-in-weird-al-yankovic-white-and-nerdy-music-video.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2" y="62081"/>
            <a:ext cx="9144751" cy="67382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2818874"/>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664"/>
            <a:ext cx="4136995" cy="6860664"/>
          </a:xfrm>
        </p:spPr>
        <p:txBody>
          <a:bodyPr/>
          <a:lstStyle/>
          <a:p>
            <a:r>
              <a:rPr lang="fr-FR" dirty="0" smtClean="0"/>
              <a:t>Auguste </a:t>
            </a:r>
            <a:r>
              <a:rPr lang="fr-FR" dirty="0" err="1" smtClean="0"/>
              <a:t>Kerckhoffs</a:t>
            </a:r>
            <a:r>
              <a:rPr lang="fr-FR" dirty="0" smtClean="0"/>
              <a:t/>
            </a:r>
            <a:br>
              <a:rPr lang="fr-FR" dirty="0" smtClean="0"/>
            </a:br>
            <a:r>
              <a:rPr lang="fr-FR" dirty="0"/>
              <a:t/>
            </a:r>
            <a:br>
              <a:rPr lang="fr-FR" dirty="0"/>
            </a:br>
            <a:r>
              <a:rPr lang="fr-FR" dirty="0" smtClean="0">
                <a:latin typeface="Cheltenhm BdItHd BT" pitchFamily="18" charset="0"/>
              </a:rPr>
              <a:t>La Cryptographie Militaire</a:t>
            </a:r>
            <a:br>
              <a:rPr lang="fr-FR" dirty="0" smtClean="0">
                <a:latin typeface="Cheltenhm BdItHd BT" pitchFamily="18" charset="0"/>
              </a:rPr>
            </a:br>
            <a:r>
              <a:rPr lang="fr-FR" sz="2800" dirty="0" smtClean="0">
                <a:latin typeface="+mn-lt"/>
              </a:rPr>
              <a:t>1883</a:t>
            </a:r>
            <a:endParaRPr lang="en-US" sz="2800" dirty="0">
              <a:latin typeface="+mn-lt"/>
            </a:endParaRPr>
          </a:p>
        </p:txBody>
      </p:sp>
      <p:pic>
        <p:nvPicPr>
          <p:cNvPr id="923650" name="Picture 2" descr="File:Kerkhoff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6995" y="-2664"/>
            <a:ext cx="5007006" cy="68606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2654249"/>
      </p:ext>
    </p:extLst>
  </p:cSld>
  <p:clrMapOvr>
    <a:masterClrMapping/>
  </p:clrMapOvr>
  <p:transition spd="slow">
    <p:strips dir="rd"/>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a:t>The design of a system should not require </a:t>
            </a:r>
            <a:r>
              <a:rPr lang="en-US" dirty="0" smtClean="0"/>
              <a:t>secrecy; </a:t>
            </a:r>
            <a:r>
              <a:rPr lang="en-US" dirty="0"/>
              <a:t>and compromise of the system should not inconvenience the </a:t>
            </a:r>
            <a:r>
              <a:rPr lang="en-US" dirty="0" smtClean="0"/>
              <a:t>correspondents.</a:t>
            </a:r>
            <a:endParaRPr lang="en-US" dirty="0"/>
          </a:p>
        </p:txBody>
      </p:sp>
      <p:sp>
        <p:nvSpPr>
          <p:cNvPr id="4" name="Subtitle 3"/>
          <p:cNvSpPr>
            <a:spLocks noGrp="1"/>
          </p:cNvSpPr>
          <p:nvPr>
            <p:ph type="subTitle" idx="1"/>
          </p:nvPr>
        </p:nvSpPr>
        <p:spPr/>
        <p:txBody>
          <a:bodyPr anchor="b"/>
          <a:lstStyle/>
          <a:p>
            <a:r>
              <a:rPr lang="fr-FR" dirty="0" smtClean="0"/>
              <a:t>The </a:t>
            </a:r>
            <a:r>
              <a:rPr lang="fr-FR" dirty="0" err="1" smtClean="0"/>
              <a:t>Kerckhoffs</a:t>
            </a:r>
            <a:r>
              <a:rPr lang="fr-FR" dirty="0" smtClean="0"/>
              <a:t> </a:t>
            </a:r>
            <a:r>
              <a:rPr lang="fr-FR" dirty="0" err="1" smtClean="0"/>
              <a:t>Principle</a:t>
            </a:r>
            <a:endParaRPr lang="en-US" dirty="0"/>
          </a:p>
        </p:txBody>
      </p:sp>
    </p:spTree>
    <p:extLst>
      <p:ext uri="{BB962C8B-B14F-4D97-AF65-F5344CB8AC3E}">
        <p14:creationId xmlns:p14="http://schemas.microsoft.com/office/powerpoint/2010/main" val="2898449141"/>
      </p:ext>
    </p:extLst>
  </p:cSld>
  <p:clrMapOvr>
    <a:masterClrMapping/>
  </p:clrMapOvr>
  <p:transition spd="slow">
    <p:push dir="d"/>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4676" name="Picture 4" descr="Image Det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5080" y="3443286"/>
            <a:ext cx="2298919" cy="3414713"/>
          </a:xfrm>
          <a:prstGeom prst="rect">
            <a:avLst/>
          </a:prstGeom>
          <a:noFill/>
          <a:extLst>
            <a:ext uri="{909E8E84-426E-40DD-AFC4-6F175D3DCCD1}">
              <a14:hiddenFill xmlns:a14="http://schemas.microsoft.com/office/drawing/2010/main">
                <a:solidFill>
                  <a:srgbClr val="FFFFFF"/>
                </a:solidFill>
              </a14:hiddenFill>
            </a:ext>
          </a:extLst>
        </p:spPr>
      </p:pic>
      <p:pic>
        <p:nvPicPr>
          <p:cNvPr id="92467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443287"/>
            <a:ext cx="2293937" cy="3414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0" y="2734318"/>
            <a:ext cx="2293937" cy="707886"/>
          </a:xfrm>
          <a:prstGeom prst="rect">
            <a:avLst/>
          </a:prstGeom>
          <a:noFill/>
        </p:spPr>
        <p:txBody>
          <a:bodyPr wrap="square" rtlCol="0">
            <a:spAutoFit/>
          </a:bodyPr>
          <a:lstStyle/>
          <a:p>
            <a:r>
              <a:rPr lang="en-US" sz="4000" dirty="0" smtClean="0">
                <a:solidFill>
                  <a:schemeClr val="bg1"/>
                </a:solidFill>
              </a:rPr>
              <a:t>Alice</a:t>
            </a:r>
            <a:endParaRPr lang="en-US" sz="4000" dirty="0">
              <a:solidFill>
                <a:schemeClr val="bg1"/>
              </a:solidFill>
            </a:endParaRPr>
          </a:p>
        </p:txBody>
      </p:sp>
      <p:sp>
        <p:nvSpPr>
          <p:cNvPr id="8" name="TextBox 7"/>
          <p:cNvSpPr txBox="1"/>
          <p:nvPr/>
        </p:nvSpPr>
        <p:spPr>
          <a:xfrm>
            <a:off x="6837534" y="2735792"/>
            <a:ext cx="2293937" cy="707886"/>
          </a:xfrm>
          <a:prstGeom prst="rect">
            <a:avLst/>
          </a:prstGeom>
          <a:noFill/>
        </p:spPr>
        <p:txBody>
          <a:bodyPr wrap="square" rtlCol="0">
            <a:spAutoFit/>
          </a:bodyPr>
          <a:lstStyle/>
          <a:p>
            <a:r>
              <a:rPr lang="en-US" sz="4000" dirty="0" smtClean="0">
                <a:solidFill>
                  <a:schemeClr val="bg1"/>
                </a:solidFill>
              </a:rPr>
              <a:t>Bob</a:t>
            </a:r>
            <a:endParaRPr lang="en-US" sz="4000" dirty="0">
              <a:solidFill>
                <a:schemeClr val="bg1"/>
              </a:solidFill>
            </a:endParaRPr>
          </a:p>
        </p:txBody>
      </p:sp>
    </p:spTree>
    <p:extLst>
      <p:ext uri="{BB962C8B-B14F-4D97-AF65-F5344CB8AC3E}">
        <p14:creationId xmlns:p14="http://schemas.microsoft.com/office/powerpoint/2010/main" val="2775961172"/>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4676" name="Picture 4" descr="Image Det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5080" y="3443286"/>
            <a:ext cx="2298919" cy="3414713"/>
          </a:xfrm>
          <a:prstGeom prst="rect">
            <a:avLst/>
          </a:prstGeom>
          <a:noFill/>
          <a:extLst>
            <a:ext uri="{909E8E84-426E-40DD-AFC4-6F175D3DCCD1}">
              <a14:hiddenFill xmlns:a14="http://schemas.microsoft.com/office/drawing/2010/main">
                <a:solidFill>
                  <a:srgbClr val="FFFFFF"/>
                </a:solidFill>
              </a14:hiddenFill>
            </a:ext>
          </a:extLst>
        </p:spPr>
      </p:pic>
      <p:pic>
        <p:nvPicPr>
          <p:cNvPr id="92467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443287"/>
            <a:ext cx="2293937" cy="3414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Flowchart: Document 1"/>
          <p:cNvSpPr/>
          <p:nvPr/>
        </p:nvSpPr>
        <p:spPr bwMode="auto">
          <a:xfrm>
            <a:off x="441193" y="1595016"/>
            <a:ext cx="1429305" cy="1198485"/>
          </a:xfrm>
          <a:prstGeom prst="flowChartDocument">
            <a:avLst/>
          </a:prstGeom>
          <a:solidFill>
            <a:srgbClr val="00B050"/>
          </a:solidFill>
          <a:ln w="38100" cap="flat" cmpd="sng" algn="ctr">
            <a:solidFill>
              <a:srgbClr val="99FF6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200" b="0" i="0" u="none" strike="noStrike" cap="none" normalizeH="0" baseline="0" dirty="0" smtClean="0">
                <a:ln>
                  <a:noFill/>
                </a:ln>
                <a:solidFill>
                  <a:schemeClr val="bg1"/>
                </a:solidFill>
                <a:effectLst/>
                <a:latin typeface="Cheltenhm BdHd BT" pitchFamily="18" charset="0"/>
              </a:rPr>
              <a:t>Plain text</a:t>
            </a:r>
          </a:p>
        </p:txBody>
      </p:sp>
      <p:cxnSp>
        <p:nvCxnSpPr>
          <p:cNvPr id="4" name="Straight Arrow Connector 3"/>
          <p:cNvCxnSpPr/>
          <p:nvPr/>
        </p:nvCxnSpPr>
        <p:spPr bwMode="auto">
          <a:xfrm>
            <a:off x="2293937" y="4935984"/>
            <a:ext cx="4551143" cy="44389"/>
          </a:xfrm>
          <a:prstGeom prst="straightConnector1">
            <a:avLst/>
          </a:prstGeom>
          <a:solidFill>
            <a:schemeClr val="accent1"/>
          </a:solidFill>
          <a:ln w="76200" cap="flat" cmpd="sng" algn="ctr">
            <a:solidFill>
              <a:schemeClr val="accent2">
                <a:lumMod val="40000"/>
                <a:lumOff val="60000"/>
              </a:schemeClr>
            </a:solidFill>
            <a:prstDash val="solid"/>
            <a:round/>
            <a:headEnd type="none" w="med" len="med"/>
            <a:tailEnd type="arrow"/>
          </a:ln>
          <a:effectLst/>
        </p:spPr>
      </p:cxnSp>
      <p:sp>
        <p:nvSpPr>
          <p:cNvPr id="5" name="Rectangle 4"/>
          <p:cNvSpPr/>
          <p:nvPr/>
        </p:nvSpPr>
        <p:spPr bwMode="auto">
          <a:xfrm>
            <a:off x="2734330" y="1651247"/>
            <a:ext cx="1429305" cy="1083076"/>
          </a:xfrm>
          <a:prstGeom prst="rect">
            <a:avLst/>
          </a:prstGeom>
          <a:solidFill>
            <a:srgbClr val="A50021"/>
          </a:solid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800" b="0" i="0" u="none" strike="noStrike" cap="none" normalizeH="0" baseline="0" dirty="0" smtClean="0">
                <a:ln>
                  <a:noFill/>
                </a:ln>
                <a:solidFill>
                  <a:schemeClr val="bg1"/>
                </a:solidFill>
                <a:effectLst/>
                <a:latin typeface="Cheltenhm BdHd BT" pitchFamily="18" charset="0"/>
              </a:rPr>
              <a:t>Encrypt</a:t>
            </a:r>
          </a:p>
        </p:txBody>
      </p:sp>
      <p:sp>
        <p:nvSpPr>
          <p:cNvPr id="6" name="Flowchart: Manual Operation 5"/>
          <p:cNvSpPr/>
          <p:nvPr/>
        </p:nvSpPr>
        <p:spPr bwMode="auto">
          <a:xfrm>
            <a:off x="2734330" y="479394"/>
            <a:ext cx="1429305" cy="594804"/>
          </a:xfrm>
          <a:prstGeom prst="flowChartManualOperation">
            <a:avLst/>
          </a:prstGeom>
          <a:solidFill>
            <a:srgbClr val="0070C0"/>
          </a:solidFill>
          <a:ln w="38100" cap="flat" cmpd="sng" algn="ctr">
            <a:solidFill>
              <a:srgbClr val="B7B7FF"/>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800" b="0" i="0" u="none" strike="noStrike" cap="none" normalizeH="0" baseline="0" dirty="0" smtClean="0">
                <a:ln>
                  <a:noFill/>
                </a:ln>
                <a:solidFill>
                  <a:schemeClr val="bg1"/>
                </a:solidFill>
                <a:effectLst/>
                <a:latin typeface="Cheltenhm BdHd BT" pitchFamily="18" charset="0"/>
              </a:rPr>
              <a:t>Key</a:t>
            </a:r>
          </a:p>
        </p:txBody>
      </p:sp>
      <p:sp>
        <p:nvSpPr>
          <p:cNvPr id="9" name="Flowchart: Document 8"/>
          <p:cNvSpPr/>
          <p:nvPr/>
        </p:nvSpPr>
        <p:spPr bwMode="auto">
          <a:xfrm>
            <a:off x="2734330" y="4356007"/>
            <a:ext cx="1429305" cy="1198485"/>
          </a:xfrm>
          <a:prstGeom prst="flowChartDocument">
            <a:avLst/>
          </a:prstGeom>
          <a:solidFill>
            <a:srgbClr val="FFFFFF"/>
          </a:solidFill>
          <a:ln w="38100" cap="flat" cmpd="sng" algn="ctr">
            <a:solidFill>
              <a:srgbClr val="FFFF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800" b="0" i="0" u="none" strike="noStrike" cap="none" normalizeH="0" baseline="0" dirty="0" smtClean="0">
                <a:ln>
                  <a:noFill/>
                </a:ln>
                <a:effectLst/>
                <a:latin typeface="Cheltenhm BdHd BT" pitchFamily="18" charset="0"/>
              </a:rPr>
              <a:t>Cypher text</a:t>
            </a:r>
          </a:p>
        </p:txBody>
      </p:sp>
      <p:cxnSp>
        <p:nvCxnSpPr>
          <p:cNvPr id="8" name="Straight Connector 7"/>
          <p:cNvCxnSpPr/>
          <p:nvPr/>
        </p:nvCxnSpPr>
        <p:spPr bwMode="auto">
          <a:xfrm>
            <a:off x="4554245" y="257456"/>
            <a:ext cx="0" cy="6294268"/>
          </a:xfrm>
          <a:prstGeom prst="line">
            <a:avLst/>
          </a:prstGeom>
          <a:solidFill>
            <a:schemeClr val="accent1"/>
          </a:solidFill>
          <a:ln w="9525" cap="flat" cmpd="sng" algn="ctr">
            <a:solidFill>
              <a:schemeClr val="bg1"/>
            </a:solidFill>
            <a:prstDash val="solid"/>
            <a:round/>
            <a:headEnd type="none" w="med" len="med"/>
            <a:tailEnd type="none" w="med" len="med"/>
          </a:ln>
          <a:effectLst/>
        </p:spPr>
      </p:cxnSp>
      <p:sp>
        <p:nvSpPr>
          <p:cNvPr id="12" name="Rectangle 11"/>
          <p:cNvSpPr/>
          <p:nvPr/>
        </p:nvSpPr>
        <p:spPr bwMode="auto">
          <a:xfrm>
            <a:off x="4946426" y="1652721"/>
            <a:ext cx="1429305" cy="1083076"/>
          </a:xfrm>
          <a:prstGeom prst="rect">
            <a:avLst/>
          </a:prstGeom>
          <a:solidFill>
            <a:srgbClr val="A50021"/>
          </a:solidFill>
          <a:ln w="38100" cap="flat" cmpd="sng" algn="ctr">
            <a:solidFill>
              <a:srgbClr val="FF00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800" b="0" i="0" u="none" strike="noStrike" cap="none" normalizeH="0" baseline="0" dirty="0" smtClean="0">
                <a:ln>
                  <a:noFill/>
                </a:ln>
                <a:solidFill>
                  <a:schemeClr val="bg1"/>
                </a:solidFill>
                <a:effectLst/>
                <a:latin typeface="Cheltenhm BdHd BT" pitchFamily="18" charset="0"/>
              </a:rPr>
              <a:t>Decrypt</a:t>
            </a:r>
          </a:p>
        </p:txBody>
      </p:sp>
      <p:sp>
        <p:nvSpPr>
          <p:cNvPr id="13" name="Flowchart: Manual Operation 12"/>
          <p:cNvSpPr/>
          <p:nvPr/>
        </p:nvSpPr>
        <p:spPr bwMode="auto">
          <a:xfrm>
            <a:off x="4946426" y="480868"/>
            <a:ext cx="1429305" cy="594804"/>
          </a:xfrm>
          <a:prstGeom prst="flowChartManualOperation">
            <a:avLst/>
          </a:prstGeom>
          <a:solidFill>
            <a:srgbClr val="0070C0"/>
          </a:solidFill>
          <a:ln w="38100" cap="flat" cmpd="sng" algn="ctr">
            <a:solidFill>
              <a:srgbClr val="B7B7FF"/>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800" b="0" i="0" u="none" strike="noStrike" cap="none" normalizeH="0" baseline="0" dirty="0" smtClean="0">
                <a:ln>
                  <a:noFill/>
                </a:ln>
                <a:solidFill>
                  <a:schemeClr val="bg1"/>
                </a:solidFill>
                <a:effectLst/>
                <a:latin typeface="Cheltenhm BdHd BT" pitchFamily="18" charset="0"/>
              </a:rPr>
              <a:t>Key</a:t>
            </a:r>
          </a:p>
        </p:txBody>
      </p:sp>
      <p:sp>
        <p:nvSpPr>
          <p:cNvPr id="14" name="Flowchart: Document 13"/>
          <p:cNvSpPr/>
          <p:nvPr/>
        </p:nvSpPr>
        <p:spPr bwMode="auto">
          <a:xfrm>
            <a:off x="4946426" y="4357481"/>
            <a:ext cx="1429305" cy="1198485"/>
          </a:xfrm>
          <a:prstGeom prst="flowChartDocument">
            <a:avLst/>
          </a:prstGeom>
          <a:solidFill>
            <a:srgbClr val="FFFFFF"/>
          </a:solidFill>
          <a:ln w="38100" cap="flat" cmpd="sng" algn="ctr">
            <a:solidFill>
              <a:srgbClr val="FFFF00"/>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2800" b="0" i="0" u="none" strike="noStrike" cap="none" normalizeH="0" baseline="0" dirty="0" smtClean="0">
                <a:ln>
                  <a:noFill/>
                </a:ln>
                <a:effectLst/>
                <a:latin typeface="Cheltenhm BdHd BT" pitchFamily="18" charset="0"/>
              </a:rPr>
              <a:t>Cypher text</a:t>
            </a:r>
          </a:p>
        </p:txBody>
      </p:sp>
      <p:sp>
        <p:nvSpPr>
          <p:cNvPr id="15" name="Flowchart: Document 14"/>
          <p:cNvSpPr/>
          <p:nvPr/>
        </p:nvSpPr>
        <p:spPr bwMode="auto">
          <a:xfrm>
            <a:off x="7252093" y="1596490"/>
            <a:ext cx="1429305" cy="1198485"/>
          </a:xfrm>
          <a:prstGeom prst="flowChartDocument">
            <a:avLst/>
          </a:prstGeom>
          <a:solidFill>
            <a:srgbClr val="00B050"/>
          </a:solidFill>
          <a:ln w="38100" cap="flat" cmpd="sng" algn="ctr">
            <a:solidFill>
              <a:srgbClr val="99FF66"/>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200" b="0" i="0" u="none" strike="noStrike" cap="none" normalizeH="0" baseline="0" dirty="0" smtClean="0">
                <a:ln>
                  <a:noFill/>
                </a:ln>
                <a:solidFill>
                  <a:schemeClr val="bg1"/>
                </a:solidFill>
                <a:effectLst/>
                <a:latin typeface="Cheltenhm BdHd BT" pitchFamily="18" charset="0"/>
              </a:rPr>
              <a:t>Plain text</a:t>
            </a:r>
          </a:p>
        </p:txBody>
      </p:sp>
      <p:cxnSp>
        <p:nvCxnSpPr>
          <p:cNvPr id="11" name="Straight Arrow Connector 10"/>
          <p:cNvCxnSpPr>
            <a:stCxn id="2" idx="3"/>
            <a:endCxn id="5" idx="1"/>
          </p:cNvCxnSpPr>
          <p:nvPr/>
        </p:nvCxnSpPr>
        <p:spPr bwMode="auto">
          <a:xfrm flipV="1">
            <a:off x="1870498" y="2192785"/>
            <a:ext cx="863832" cy="1474"/>
          </a:xfrm>
          <a:prstGeom prst="straightConnector1">
            <a:avLst/>
          </a:prstGeom>
          <a:solidFill>
            <a:schemeClr val="accent1"/>
          </a:solidFill>
          <a:ln w="38100" cap="flat" cmpd="sng" algn="ctr">
            <a:solidFill>
              <a:schemeClr val="bg1"/>
            </a:solidFill>
            <a:prstDash val="solid"/>
            <a:round/>
            <a:headEnd type="none" w="med" len="med"/>
            <a:tailEnd type="arrow"/>
          </a:ln>
          <a:effectLst/>
        </p:spPr>
      </p:cxnSp>
      <p:cxnSp>
        <p:nvCxnSpPr>
          <p:cNvPr id="18" name="Straight Arrow Connector 17"/>
          <p:cNvCxnSpPr>
            <a:stCxn id="12" idx="3"/>
          </p:cNvCxnSpPr>
          <p:nvPr/>
        </p:nvCxnSpPr>
        <p:spPr bwMode="auto">
          <a:xfrm flipV="1">
            <a:off x="6375731" y="2185387"/>
            <a:ext cx="917100" cy="8872"/>
          </a:xfrm>
          <a:prstGeom prst="straightConnector1">
            <a:avLst/>
          </a:prstGeom>
          <a:solidFill>
            <a:schemeClr val="accent1"/>
          </a:solidFill>
          <a:ln w="38100" cap="flat" cmpd="sng" algn="ctr">
            <a:solidFill>
              <a:schemeClr val="bg1"/>
            </a:solidFill>
            <a:prstDash val="solid"/>
            <a:round/>
            <a:headEnd type="none" w="med" len="med"/>
            <a:tailEnd type="arrow"/>
          </a:ln>
          <a:effectLst/>
        </p:spPr>
      </p:cxnSp>
      <p:cxnSp>
        <p:nvCxnSpPr>
          <p:cNvPr id="21" name="Straight Arrow Connector 20"/>
          <p:cNvCxnSpPr>
            <a:stCxn id="6" idx="2"/>
            <a:endCxn id="5" idx="0"/>
          </p:cNvCxnSpPr>
          <p:nvPr/>
        </p:nvCxnSpPr>
        <p:spPr bwMode="auto">
          <a:xfrm>
            <a:off x="3448983" y="1074198"/>
            <a:ext cx="0" cy="577049"/>
          </a:xfrm>
          <a:prstGeom prst="straightConnector1">
            <a:avLst/>
          </a:prstGeom>
          <a:solidFill>
            <a:schemeClr val="accent1"/>
          </a:solidFill>
          <a:ln w="38100" cap="flat" cmpd="sng" algn="ctr">
            <a:solidFill>
              <a:schemeClr val="bg1"/>
            </a:solidFill>
            <a:prstDash val="solid"/>
            <a:round/>
            <a:headEnd type="none" w="med" len="med"/>
            <a:tailEnd type="arrow"/>
          </a:ln>
          <a:effectLst/>
        </p:spPr>
      </p:cxnSp>
      <p:cxnSp>
        <p:nvCxnSpPr>
          <p:cNvPr id="24" name="Straight Arrow Connector 23"/>
          <p:cNvCxnSpPr/>
          <p:nvPr/>
        </p:nvCxnSpPr>
        <p:spPr bwMode="auto">
          <a:xfrm>
            <a:off x="5669957" y="1075672"/>
            <a:ext cx="0" cy="577049"/>
          </a:xfrm>
          <a:prstGeom prst="straightConnector1">
            <a:avLst/>
          </a:prstGeom>
          <a:solidFill>
            <a:schemeClr val="accent1"/>
          </a:solidFill>
          <a:ln w="38100" cap="flat" cmpd="sng" algn="ctr">
            <a:solidFill>
              <a:schemeClr val="bg1"/>
            </a:solidFill>
            <a:prstDash val="solid"/>
            <a:round/>
            <a:headEnd type="none" w="med" len="med"/>
            <a:tailEnd type="arrow"/>
          </a:ln>
          <a:effectLst/>
        </p:spPr>
      </p:cxnSp>
      <p:cxnSp>
        <p:nvCxnSpPr>
          <p:cNvPr id="23" name="Straight Arrow Connector 22"/>
          <p:cNvCxnSpPr/>
          <p:nvPr/>
        </p:nvCxnSpPr>
        <p:spPr bwMode="auto">
          <a:xfrm flipV="1">
            <a:off x="5669957" y="2734323"/>
            <a:ext cx="0" cy="1621684"/>
          </a:xfrm>
          <a:prstGeom prst="straightConnector1">
            <a:avLst/>
          </a:prstGeom>
          <a:solidFill>
            <a:schemeClr val="accent1"/>
          </a:solidFill>
          <a:ln w="38100" cap="flat" cmpd="sng" algn="ctr">
            <a:solidFill>
              <a:schemeClr val="bg1"/>
            </a:solidFill>
            <a:prstDash val="solid"/>
            <a:round/>
            <a:headEnd type="none" w="med" len="med"/>
            <a:tailEnd type="arrow"/>
          </a:ln>
          <a:effectLst/>
        </p:spPr>
      </p:cxnSp>
      <p:cxnSp>
        <p:nvCxnSpPr>
          <p:cNvPr id="27" name="Straight Arrow Connector 26"/>
          <p:cNvCxnSpPr/>
          <p:nvPr/>
        </p:nvCxnSpPr>
        <p:spPr bwMode="auto">
          <a:xfrm>
            <a:off x="3438711" y="2734323"/>
            <a:ext cx="0" cy="1621684"/>
          </a:xfrm>
          <a:prstGeom prst="straightConnector1">
            <a:avLst/>
          </a:prstGeom>
          <a:solidFill>
            <a:schemeClr val="accent1"/>
          </a:solidFill>
          <a:ln w="38100" cap="flat" cmpd="sng" algn="ctr">
            <a:solidFill>
              <a:schemeClr val="bg1"/>
            </a:solidFill>
            <a:prstDash val="solid"/>
            <a:round/>
            <a:headEnd type="none" w="med" len="med"/>
            <a:tailEnd type="arrow"/>
          </a:ln>
          <a:effectLst/>
        </p:spPr>
      </p:cxnSp>
    </p:spTree>
    <p:extLst>
      <p:ext uri="{BB962C8B-B14F-4D97-AF65-F5344CB8AC3E}">
        <p14:creationId xmlns:p14="http://schemas.microsoft.com/office/powerpoint/2010/main" val="634307301"/>
      </p:ext>
    </p:extLst>
  </p:cSld>
  <p:clrMapOvr>
    <a:masterClrMapping/>
  </p:clrMapOvr>
  <p:transition spd="slow">
    <p:strips dir="rd"/>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smtClean="0"/>
              <a:t>There is no security in obscurity.</a:t>
            </a:r>
            <a:endParaRPr lang="en-US" dirty="0"/>
          </a:p>
        </p:txBody>
      </p:sp>
      <p:sp>
        <p:nvSpPr>
          <p:cNvPr id="4" name="Subtitle 3"/>
          <p:cNvSpPr>
            <a:spLocks noGrp="1"/>
          </p:cNvSpPr>
          <p:nvPr>
            <p:ph type="subTitle" idx="1"/>
          </p:nvPr>
        </p:nvSpPr>
        <p:spPr/>
        <p:txBody>
          <a:bodyPr anchor="b"/>
          <a:lstStyle/>
          <a:p>
            <a:r>
              <a:rPr lang="fr-FR" dirty="0" smtClean="0"/>
              <a:t>The more secrets </a:t>
            </a:r>
            <a:r>
              <a:rPr lang="fr-FR" dirty="0" err="1" smtClean="0"/>
              <a:t>you</a:t>
            </a:r>
            <a:r>
              <a:rPr lang="fr-FR" dirty="0" smtClean="0"/>
              <a:t> have, </a:t>
            </a:r>
            <a:br>
              <a:rPr lang="fr-FR" dirty="0" smtClean="0"/>
            </a:br>
            <a:r>
              <a:rPr lang="fr-FR" dirty="0" smtClean="0"/>
              <a:t>the harder </a:t>
            </a:r>
            <a:r>
              <a:rPr lang="fr-FR" dirty="0" err="1" smtClean="0"/>
              <a:t>they</a:t>
            </a:r>
            <a:r>
              <a:rPr lang="fr-FR" dirty="0" smtClean="0"/>
              <a:t> are to </a:t>
            </a:r>
            <a:r>
              <a:rPr lang="fr-FR" dirty="0" err="1" smtClean="0"/>
              <a:t>keep</a:t>
            </a:r>
            <a:r>
              <a:rPr lang="fr-FR" dirty="0" smtClean="0"/>
              <a:t>.</a:t>
            </a:r>
            <a:endParaRPr lang="en-US" dirty="0"/>
          </a:p>
        </p:txBody>
      </p:sp>
    </p:spTree>
    <p:extLst>
      <p:ext uri="{BB962C8B-B14F-4D97-AF65-F5344CB8AC3E}">
        <p14:creationId xmlns:p14="http://schemas.microsoft.com/office/powerpoint/2010/main" val="816996615"/>
      </p:ext>
    </p:extLst>
  </p:cSld>
  <p:clrMapOvr>
    <a:masterClrMapping/>
  </p:clrMapOvr>
  <p:transition spd="slow">
    <p:push dir="d"/>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White hats vs. black hats</a:t>
            </a:r>
            <a:r>
              <a:rPr lang="en-US" dirty="0" smtClean="0"/>
              <a:t>.</a:t>
            </a:r>
            <a:endParaRPr lang="en-US" dirty="0"/>
          </a:p>
        </p:txBody>
      </p:sp>
      <p:sp>
        <p:nvSpPr>
          <p:cNvPr id="5" name="Subtitle 4"/>
          <p:cNvSpPr>
            <a:spLocks noGrp="1"/>
          </p:cNvSpPr>
          <p:nvPr>
            <p:ph type="subTitle" idx="1"/>
          </p:nvPr>
        </p:nvSpPr>
        <p:spPr/>
        <p:txBody>
          <a:bodyPr/>
          <a:lstStyle/>
          <a:p>
            <a:r>
              <a:rPr lang="en-US" dirty="0" smtClean="0"/>
              <a:t>Security is not hats.</a:t>
            </a:r>
            <a:endParaRPr lang="en-US" dirty="0"/>
          </a:p>
        </p:txBody>
      </p:sp>
    </p:spTree>
    <p:extLst>
      <p:ext uri="{BB962C8B-B14F-4D97-AF65-F5344CB8AC3E}">
        <p14:creationId xmlns:p14="http://schemas.microsoft.com/office/powerpoint/2010/main" val="751468966"/>
      </p:ext>
    </p:extLst>
  </p:cSld>
  <p:clrMapOvr>
    <a:masterClrMapping/>
  </p:clrMapOvr>
  <p:transition spd="slow">
    <p:strips dir="rd"/>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One Time Pad</a:t>
            </a:r>
            <a:endParaRPr lang="en-US" dirty="0"/>
          </a:p>
        </p:txBody>
      </p:sp>
      <p:sp>
        <p:nvSpPr>
          <p:cNvPr id="5" name="Subtitle 4"/>
          <p:cNvSpPr>
            <a:spLocks noGrp="1"/>
          </p:cNvSpPr>
          <p:nvPr>
            <p:ph type="subTitle" idx="1"/>
          </p:nvPr>
        </p:nvSpPr>
        <p:spPr/>
        <p:txBody>
          <a:bodyPr/>
          <a:lstStyle/>
          <a:p>
            <a:r>
              <a:rPr lang="en-US" dirty="0" smtClean="0"/>
              <a:t>Truly unbreakable.</a:t>
            </a:r>
          </a:p>
        </p:txBody>
      </p:sp>
    </p:spTree>
    <p:extLst>
      <p:ext uri="{BB962C8B-B14F-4D97-AF65-F5344CB8AC3E}">
        <p14:creationId xmlns:p14="http://schemas.microsoft.com/office/powerpoint/2010/main" val="1678228857"/>
      </p:ext>
    </p:extLst>
  </p:cSld>
  <p:clrMapOvr>
    <a:masterClrMapping/>
  </p:clrMapOvr>
  <p:transition spd="slow">
    <p:strips dir="rd"/>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Time Pad</a:t>
            </a:r>
            <a:endParaRPr lang="en-US" dirty="0"/>
          </a:p>
        </p:txBody>
      </p:sp>
      <p:sp>
        <p:nvSpPr>
          <p:cNvPr id="3" name="Content Placeholder 2"/>
          <p:cNvSpPr>
            <a:spLocks noGrp="1"/>
          </p:cNvSpPr>
          <p:nvPr>
            <p:ph idx="1"/>
          </p:nvPr>
        </p:nvSpPr>
        <p:spPr/>
        <p:txBody>
          <a:bodyPr/>
          <a:lstStyle/>
          <a:p>
            <a:r>
              <a:rPr lang="en-US" dirty="0" smtClean="0"/>
              <a:t>The key must always remain secret.</a:t>
            </a:r>
            <a:endParaRPr lang="en-US" dirty="0" smtClean="0">
              <a:solidFill>
                <a:srgbClr val="CCFFCC"/>
              </a:solidFill>
            </a:endParaRPr>
          </a:p>
          <a:p>
            <a:r>
              <a:rPr lang="en-US" dirty="0" smtClean="0"/>
              <a:t>The key must be at least as long as the plain text.</a:t>
            </a:r>
          </a:p>
          <a:p>
            <a:r>
              <a:rPr lang="en-US" dirty="0" smtClean="0"/>
              <a:t>The cypher text is obtained by </a:t>
            </a:r>
            <a:r>
              <a:rPr lang="en-US" dirty="0" err="1" smtClean="0"/>
              <a:t>xor</a:t>
            </a:r>
            <a:r>
              <a:rPr lang="en-US" dirty="0" smtClean="0"/>
              <a:t> of the plain text and the key.</a:t>
            </a:r>
          </a:p>
        </p:txBody>
      </p:sp>
    </p:spTree>
    <p:extLst>
      <p:ext uri="{BB962C8B-B14F-4D97-AF65-F5344CB8AC3E}">
        <p14:creationId xmlns:p14="http://schemas.microsoft.com/office/powerpoint/2010/main" val="1304597889"/>
      </p:ext>
    </p:extLst>
  </p:cSld>
  <p:clrMapOvr>
    <a:masterClrMapping/>
  </p:clrMapOvr>
  <p:transition spd="slow">
    <p:strips dir="rd"/>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Plain text</a:t>
            </a:r>
            <a:endParaRPr lang="en-US" dirty="0"/>
          </a:p>
        </p:txBody>
      </p:sp>
      <p:sp>
        <p:nvSpPr>
          <p:cNvPr id="3" name="Content Placeholder 2"/>
          <p:cNvSpPr>
            <a:spLocks noGrp="1"/>
          </p:cNvSpPr>
          <p:nvPr>
            <p:ph idx="1"/>
          </p:nvPr>
        </p:nvSpPr>
        <p:spPr/>
        <p:txBody>
          <a:bodyPr/>
          <a:lstStyle/>
          <a:p>
            <a:endParaRPr lang="en-US"/>
          </a:p>
        </p:txBody>
      </p:sp>
      <p:pic>
        <p:nvPicPr>
          <p:cNvPr id="9267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1374582"/>
            <a:ext cx="5334000"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0153110"/>
      </p:ext>
    </p:extLst>
  </p:cSld>
  <p:clrMapOvr>
    <a:masterClrMapping/>
  </p:clrMapOvr>
  <p:transition spd="slow">
    <p:strips dir="rd"/>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a:t>
            </a:r>
            <a:endParaRPr lang="en-US" dirty="0"/>
          </a:p>
        </p:txBody>
      </p:sp>
      <p:sp>
        <p:nvSpPr>
          <p:cNvPr id="3" name="Content Placeholder 2"/>
          <p:cNvSpPr>
            <a:spLocks noGrp="1"/>
          </p:cNvSpPr>
          <p:nvPr>
            <p:ph idx="1"/>
          </p:nvPr>
        </p:nvSpPr>
        <p:spPr/>
        <p:txBody>
          <a:bodyPr/>
          <a:lstStyle/>
          <a:p>
            <a:endParaRPr lang="en-US"/>
          </a:p>
        </p:txBody>
      </p:sp>
      <p:pic>
        <p:nvPicPr>
          <p:cNvPr id="9277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1374582"/>
            <a:ext cx="5334000"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79246900"/>
      </p:ext>
    </p:extLst>
  </p:cSld>
  <p:clrMapOvr>
    <a:masterClrMapping/>
  </p:clrMapOvr>
  <p:transition spd="slow">
    <p:strips dir="rd"/>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Cypher text</a:t>
            </a:r>
            <a:endParaRPr lang="en-US" dirty="0"/>
          </a:p>
        </p:txBody>
      </p:sp>
      <p:sp>
        <p:nvSpPr>
          <p:cNvPr id="3" name="Content Placeholder 2"/>
          <p:cNvSpPr>
            <a:spLocks noGrp="1"/>
          </p:cNvSpPr>
          <p:nvPr>
            <p:ph idx="1"/>
          </p:nvPr>
        </p:nvSpPr>
        <p:spPr/>
        <p:txBody>
          <a:bodyPr/>
          <a:lstStyle/>
          <a:p>
            <a:endParaRPr lang="en-US"/>
          </a:p>
        </p:txBody>
      </p:sp>
      <p:pic>
        <p:nvPicPr>
          <p:cNvPr id="9287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1374582"/>
            <a:ext cx="5334000"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04268677"/>
      </p:ext>
    </p:extLst>
  </p:cSld>
  <p:clrMapOvr>
    <a:masterClrMapping/>
  </p:clrMapOvr>
  <p:transition spd="slow">
    <p:strips dir="rd"/>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Time Pad</a:t>
            </a:r>
            <a:endParaRPr lang="en-US" dirty="0"/>
          </a:p>
        </p:txBody>
      </p:sp>
      <p:sp>
        <p:nvSpPr>
          <p:cNvPr id="3" name="Content Placeholder 2"/>
          <p:cNvSpPr>
            <a:spLocks noGrp="1"/>
          </p:cNvSpPr>
          <p:nvPr>
            <p:ph idx="1"/>
          </p:nvPr>
        </p:nvSpPr>
        <p:spPr/>
        <p:txBody>
          <a:bodyPr/>
          <a:lstStyle/>
          <a:p>
            <a:r>
              <a:rPr lang="en-US" dirty="0" smtClean="0"/>
              <a:t>The key must always remain secret.</a:t>
            </a:r>
          </a:p>
          <a:p>
            <a:r>
              <a:rPr lang="en-US" dirty="0" smtClean="0"/>
              <a:t>The key must be at least as long as the plain text.</a:t>
            </a:r>
          </a:p>
          <a:p>
            <a:r>
              <a:rPr lang="en-US" dirty="0" smtClean="0"/>
              <a:t>The cypher text is obtained by </a:t>
            </a:r>
            <a:r>
              <a:rPr lang="en-US" dirty="0" err="1" smtClean="0"/>
              <a:t>xor</a:t>
            </a:r>
            <a:r>
              <a:rPr lang="en-US" dirty="0" smtClean="0"/>
              <a:t> of the plain text and the key.</a:t>
            </a:r>
          </a:p>
          <a:p>
            <a:r>
              <a:rPr lang="en-US" dirty="0" smtClean="0">
                <a:solidFill>
                  <a:srgbClr val="CCFFCC"/>
                </a:solidFill>
              </a:rPr>
              <a:t>The key must be perfectly random.</a:t>
            </a:r>
            <a:endParaRPr lang="en-US" dirty="0">
              <a:solidFill>
                <a:srgbClr val="CCFFCC"/>
              </a:solidFill>
            </a:endParaRPr>
          </a:p>
        </p:txBody>
      </p:sp>
    </p:spTree>
    <p:extLst>
      <p:ext uri="{BB962C8B-B14F-4D97-AF65-F5344CB8AC3E}">
        <p14:creationId xmlns:p14="http://schemas.microsoft.com/office/powerpoint/2010/main" val="2693888106"/>
      </p:ext>
    </p:extLst>
  </p:cSld>
  <p:clrMapOvr>
    <a:masterClrMapping/>
  </p:clrMapOvr>
  <p:transition spd="slow">
    <p:strips dir="rd"/>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Weak key</a:t>
            </a:r>
            <a:endParaRPr lang="en-US" dirty="0"/>
          </a:p>
        </p:txBody>
      </p:sp>
      <p:sp>
        <p:nvSpPr>
          <p:cNvPr id="3" name="Content Placeholder 2"/>
          <p:cNvSpPr>
            <a:spLocks noGrp="1"/>
          </p:cNvSpPr>
          <p:nvPr>
            <p:ph idx="1"/>
          </p:nvPr>
        </p:nvSpPr>
        <p:spPr/>
        <p:txBody>
          <a:bodyPr/>
          <a:lstStyle/>
          <a:p>
            <a:endParaRPr lang="en-US"/>
          </a:p>
        </p:txBody>
      </p:sp>
      <p:pic>
        <p:nvPicPr>
          <p:cNvPr id="9297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1374582"/>
            <a:ext cx="5334000"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60201105"/>
      </p:ext>
    </p:extLst>
  </p:cSld>
  <p:clrMapOvr>
    <a:masterClrMapping/>
  </p:clrMapOvr>
  <p:transition spd="slow">
    <p:strips dir="rd"/>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Weak cypher text</a:t>
            </a:r>
            <a:endParaRPr lang="en-US" dirty="0"/>
          </a:p>
        </p:txBody>
      </p:sp>
      <p:sp>
        <p:nvSpPr>
          <p:cNvPr id="3" name="Content Placeholder 2"/>
          <p:cNvSpPr>
            <a:spLocks noGrp="1"/>
          </p:cNvSpPr>
          <p:nvPr>
            <p:ph idx="1"/>
          </p:nvPr>
        </p:nvSpPr>
        <p:spPr/>
        <p:txBody>
          <a:bodyPr/>
          <a:lstStyle/>
          <a:p>
            <a:endParaRPr lang="en-US"/>
          </a:p>
        </p:txBody>
      </p:sp>
      <p:pic>
        <p:nvPicPr>
          <p:cNvPr id="9308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1374582"/>
            <a:ext cx="5334000"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9084619"/>
      </p:ext>
    </p:extLst>
  </p:cSld>
  <p:clrMapOvr>
    <a:masterClrMapping/>
  </p:clrMapOvr>
  <p:transition spd="slow">
    <p:strips dir="rd"/>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One Time Pad</a:t>
            </a:r>
            <a:endParaRPr lang="en-US" dirty="0"/>
          </a:p>
        </p:txBody>
      </p:sp>
      <p:sp>
        <p:nvSpPr>
          <p:cNvPr id="3" name="Content Placeholder 2"/>
          <p:cNvSpPr>
            <a:spLocks noGrp="1"/>
          </p:cNvSpPr>
          <p:nvPr>
            <p:ph idx="1"/>
          </p:nvPr>
        </p:nvSpPr>
        <p:spPr/>
        <p:txBody>
          <a:bodyPr/>
          <a:lstStyle/>
          <a:p>
            <a:r>
              <a:rPr lang="en-US" dirty="0" smtClean="0"/>
              <a:t>The key must always remain secret.</a:t>
            </a:r>
          </a:p>
          <a:p>
            <a:r>
              <a:rPr lang="en-US" dirty="0" smtClean="0"/>
              <a:t>The key must be at least as long as the plain text.</a:t>
            </a:r>
          </a:p>
          <a:p>
            <a:r>
              <a:rPr lang="en-US" dirty="0" smtClean="0"/>
              <a:t>The cypher text is obtained by </a:t>
            </a:r>
            <a:r>
              <a:rPr lang="en-US" dirty="0" err="1" smtClean="0"/>
              <a:t>xor</a:t>
            </a:r>
            <a:r>
              <a:rPr lang="en-US" dirty="0" smtClean="0"/>
              <a:t> of the plain text and the key.</a:t>
            </a:r>
          </a:p>
          <a:p>
            <a:r>
              <a:rPr lang="en-US" dirty="0" smtClean="0"/>
              <a:t>The key must be perfectly random.</a:t>
            </a:r>
          </a:p>
          <a:p>
            <a:r>
              <a:rPr lang="en-US" dirty="0" smtClean="0">
                <a:solidFill>
                  <a:srgbClr val="CCFFCC"/>
                </a:solidFill>
              </a:rPr>
              <a:t>A key must never be used more than once.</a:t>
            </a:r>
          </a:p>
          <a:p>
            <a:endParaRPr lang="en-US" dirty="0"/>
          </a:p>
        </p:txBody>
      </p:sp>
    </p:spTree>
    <p:extLst>
      <p:ext uri="{BB962C8B-B14F-4D97-AF65-F5344CB8AC3E}">
        <p14:creationId xmlns:p14="http://schemas.microsoft.com/office/powerpoint/2010/main" val="25295502"/>
      </p:ext>
    </p:extLst>
  </p:cSld>
  <p:clrMapOvr>
    <a:masterClrMapping/>
  </p:clrMapOvr>
  <p:transition spd="slow">
    <p:strips dir="rd"/>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Plain text</a:t>
            </a:r>
            <a:endParaRPr lang="en-US" dirty="0"/>
          </a:p>
        </p:txBody>
      </p:sp>
      <p:sp>
        <p:nvSpPr>
          <p:cNvPr id="3" name="Content Placeholder 2"/>
          <p:cNvSpPr>
            <a:spLocks noGrp="1"/>
          </p:cNvSpPr>
          <p:nvPr>
            <p:ph idx="1"/>
          </p:nvPr>
        </p:nvSpPr>
        <p:spPr/>
        <p:txBody>
          <a:bodyPr/>
          <a:lstStyle/>
          <a:p>
            <a:endParaRPr lang="en-US"/>
          </a:p>
        </p:txBody>
      </p:sp>
      <p:pic>
        <p:nvPicPr>
          <p:cNvPr id="9318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1374582"/>
            <a:ext cx="5334000"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14785685"/>
      </p:ext>
    </p:extLst>
  </p:cSld>
  <p:clrMapOvr>
    <a:masterClrMapping/>
  </p:clrMapOvr>
  <p:transition spd="slow">
    <p:strips dir="rd"/>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4" name="Title 3"/>
          <p:cNvSpPr>
            <a:spLocks noGrp="1"/>
          </p:cNvSpPr>
          <p:nvPr>
            <p:ph type="ctrTitle"/>
          </p:nvPr>
        </p:nvSpPr>
        <p:spPr/>
        <p:txBody>
          <a:bodyPr/>
          <a:lstStyle/>
          <a:p>
            <a:r>
              <a:rPr lang="en-US" dirty="0" smtClean="0"/>
              <a:t>Security is everyone’s job.</a:t>
            </a:r>
            <a:endParaRPr lang="en-US" dirty="0"/>
          </a:p>
        </p:txBody>
      </p:sp>
      <p:sp>
        <p:nvSpPr>
          <p:cNvPr id="5" name="Subtitle 4"/>
          <p:cNvSpPr>
            <a:spLocks noGrp="1"/>
          </p:cNvSpPr>
          <p:nvPr>
            <p:ph type="subTitle" idx="1"/>
          </p:nvPr>
        </p:nvSpPr>
        <p:spPr/>
        <p:txBody>
          <a:bodyPr/>
          <a:lstStyle/>
          <a:p>
            <a:r>
              <a:rPr lang="en-US" dirty="0" smtClean="0"/>
              <a:t>Don’t leave it to specialists.</a:t>
            </a:r>
            <a:endParaRPr lang="en-US" dirty="0"/>
          </a:p>
        </p:txBody>
      </p:sp>
    </p:spTree>
    <p:extLst>
      <p:ext uri="{BB962C8B-B14F-4D97-AF65-F5344CB8AC3E}">
        <p14:creationId xmlns:p14="http://schemas.microsoft.com/office/powerpoint/2010/main" val="2510853471"/>
      </p:ext>
    </p:extLst>
  </p:cSld>
  <p:clrMapOvr>
    <a:masterClrMapping/>
  </p:clrMapOvr>
  <p:transition spd="slow">
    <p:push dir="d"/>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Reuse key</a:t>
            </a:r>
            <a:endParaRPr lang="en-US" dirty="0"/>
          </a:p>
        </p:txBody>
      </p:sp>
      <p:sp>
        <p:nvSpPr>
          <p:cNvPr id="3" name="Content Placeholder 2"/>
          <p:cNvSpPr>
            <a:spLocks noGrp="1"/>
          </p:cNvSpPr>
          <p:nvPr>
            <p:ph idx="1"/>
          </p:nvPr>
        </p:nvSpPr>
        <p:spPr/>
        <p:txBody>
          <a:bodyPr/>
          <a:lstStyle/>
          <a:p>
            <a:endParaRPr lang="en-US"/>
          </a:p>
        </p:txBody>
      </p:sp>
      <p:pic>
        <p:nvPicPr>
          <p:cNvPr id="9277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1374582"/>
            <a:ext cx="5334000"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79162065"/>
      </p:ext>
    </p:extLst>
  </p:cSld>
  <p:clrMapOvr>
    <a:masterClrMapping/>
  </p:clrMapOvr>
  <p:transition spd="slow">
    <p:strips dir="rd"/>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Cypher text</a:t>
            </a:r>
            <a:endParaRPr lang="en-US" dirty="0"/>
          </a:p>
        </p:txBody>
      </p:sp>
      <p:sp>
        <p:nvSpPr>
          <p:cNvPr id="3" name="Content Placeholder 2"/>
          <p:cNvSpPr>
            <a:spLocks noGrp="1"/>
          </p:cNvSpPr>
          <p:nvPr>
            <p:ph idx="1"/>
          </p:nvPr>
        </p:nvSpPr>
        <p:spPr/>
        <p:txBody>
          <a:bodyPr/>
          <a:lstStyle/>
          <a:p>
            <a:endParaRPr lang="en-US"/>
          </a:p>
        </p:txBody>
      </p:sp>
      <p:pic>
        <p:nvPicPr>
          <p:cNvPr id="9328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1374582"/>
            <a:ext cx="5334000"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48463295"/>
      </p:ext>
    </p:extLst>
  </p:cSld>
  <p:clrMapOvr>
    <a:masterClrMapping/>
  </p:clrMapOvr>
  <p:transition spd="slow">
    <p:strips dir="rd"/>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Cypher text </a:t>
            </a:r>
            <a:r>
              <a:rPr lang="en-US" dirty="0" err="1" smtClean="0"/>
              <a:t>xor</a:t>
            </a:r>
            <a:r>
              <a:rPr lang="en-US" dirty="0" smtClean="0"/>
              <a:t> cypher text</a:t>
            </a:r>
            <a:endParaRPr lang="en-US" dirty="0"/>
          </a:p>
        </p:txBody>
      </p:sp>
      <p:sp>
        <p:nvSpPr>
          <p:cNvPr id="3" name="Content Placeholder 2"/>
          <p:cNvSpPr>
            <a:spLocks noGrp="1"/>
          </p:cNvSpPr>
          <p:nvPr>
            <p:ph idx="1"/>
          </p:nvPr>
        </p:nvSpPr>
        <p:spPr/>
        <p:txBody>
          <a:bodyPr/>
          <a:lstStyle/>
          <a:p>
            <a:endParaRPr lang="en-US"/>
          </a:p>
        </p:txBody>
      </p:sp>
      <p:pic>
        <p:nvPicPr>
          <p:cNvPr id="9338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1374582"/>
            <a:ext cx="5334000" cy="5334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86276448"/>
      </p:ext>
    </p:extLst>
  </p:cSld>
  <p:clrMapOvr>
    <a:masterClrMapping/>
  </p:clrMapOvr>
  <p:transition spd="slow">
    <p:strips dir="rd"/>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smtClean="0"/>
              <a:t>Cryptography is not security.</a:t>
            </a:r>
            <a:endParaRPr lang="en-US" dirty="0"/>
          </a:p>
        </p:txBody>
      </p:sp>
      <p:sp>
        <p:nvSpPr>
          <p:cNvPr id="4" name="Subtitle 3"/>
          <p:cNvSpPr>
            <a:spLocks noGrp="1"/>
          </p:cNvSpPr>
          <p:nvPr>
            <p:ph type="subTitle" idx="1"/>
          </p:nvPr>
        </p:nvSpPr>
        <p:spPr/>
        <p:txBody>
          <a:bodyPr anchor="b"/>
          <a:lstStyle/>
          <a:p>
            <a:endParaRPr lang="en-US" dirty="0"/>
          </a:p>
        </p:txBody>
      </p:sp>
    </p:spTree>
    <p:extLst>
      <p:ext uri="{BB962C8B-B14F-4D97-AF65-F5344CB8AC3E}">
        <p14:creationId xmlns:p14="http://schemas.microsoft.com/office/powerpoint/2010/main" val="1897703591"/>
      </p:ext>
    </p:extLst>
  </p:cSld>
  <p:clrMapOvr>
    <a:masterClrMapping/>
  </p:clrMapOvr>
  <p:transition spd="slow">
    <p:push dir="d"/>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4676" name="Picture 4" descr="Image Det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5080" y="3443286"/>
            <a:ext cx="2298919" cy="3414713"/>
          </a:xfrm>
          <a:prstGeom prst="rect">
            <a:avLst/>
          </a:prstGeom>
          <a:noFill/>
          <a:extLst>
            <a:ext uri="{909E8E84-426E-40DD-AFC4-6F175D3DCCD1}">
              <a14:hiddenFill xmlns:a14="http://schemas.microsoft.com/office/drawing/2010/main">
                <a:solidFill>
                  <a:srgbClr val="FFFFFF"/>
                </a:solidFill>
              </a14:hiddenFill>
            </a:ext>
          </a:extLst>
        </p:spPr>
      </p:pic>
      <p:pic>
        <p:nvPicPr>
          <p:cNvPr id="92467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443287"/>
            <a:ext cx="2293937" cy="3414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0" y="2734318"/>
            <a:ext cx="2293937" cy="707886"/>
          </a:xfrm>
          <a:prstGeom prst="rect">
            <a:avLst/>
          </a:prstGeom>
          <a:noFill/>
        </p:spPr>
        <p:txBody>
          <a:bodyPr wrap="square" rtlCol="0">
            <a:spAutoFit/>
          </a:bodyPr>
          <a:lstStyle/>
          <a:p>
            <a:r>
              <a:rPr lang="en-US" sz="4000" dirty="0" smtClean="0">
                <a:solidFill>
                  <a:schemeClr val="bg1"/>
                </a:solidFill>
              </a:rPr>
              <a:t>Alice</a:t>
            </a:r>
            <a:endParaRPr lang="en-US" sz="4000" dirty="0">
              <a:solidFill>
                <a:schemeClr val="bg1"/>
              </a:solidFill>
            </a:endParaRPr>
          </a:p>
        </p:txBody>
      </p:sp>
      <p:sp>
        <p:nvSpPr>
          <p:cNvPr id="8" name="TextBox 7"/>
          <p:cNvSpPr txBox="1"/>
          <p:nvPr/>
        </p:nvSpPr>
        <p:spPr>
          <a:xfrm>
            <a:off x="6837534" y="2735792"/>
            <a:ext cx="2293937" cy="707886"/>
          </a:xfrm>
          <a:prstGeom prst="rect">
            <a:avLst/>
          </a:prstGeom>
          <a:noFill/>
        </p:spPr>
        <p:txBody>
          <a:bodyPr wrap="square" rtlCol="0">
            <a:spAutoFit/>
          </a:bodyPr>
          <a:lstStyle/>
          <a:p>
            <a:r>
              <a:rPr lang="en-US" sz="4000" dirty="0" smtClean="0">
                <a:solidFill>
                  <a:schemeClr val="bg1"/>
                </a:solidFill>
              </a:rPr>
              <a:t>Bob</a:t>
            </a:r>
            <a:endParaRPr lang="en-US" sz="4000" dirty="0">
              <a:solidFill>
                <a:schemeClr val="bg1"/>
              </a:solidFill>
            </a:endParaRPr>
          </a:p>
        </p:txBody>
      </p:sp>
    </p:spTree>
    <p:extLst>
      <p:ext uri="{BB962C8B-B14F-4D97-AF65-F5344CB8AC3E}">
        <p14:creationId xmlns:p14="http://schemas.microsoft.com/office/powerpoint/2010/main" val="2333041244"/>
      </p:ext>
    </p:extLst>
  </p:cSld>
  <p:clrMapOvr>
    <a:masterClrMapping/>
  </p:clrMapOvr>
  <p:transition spd="slow">
    <p:push dir="u"/>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4676" name="Picture 4" descr="Image Det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5080" y="3443286"/>
            <a:ext cx="2298919" cy="3414713"/>
          </a:xfrm>
          <a:prstGeom prst="rect">
            <a:avLst/>
          </a:prstGeom>
          <a:noFill/>
          <a:extLst>
            <a:ext uri="{909E8E84-426E-40DD-AFC4-6F175D3DCCD1}">
              <a14:hiddenFill xmlns:a14="http://schemas.microsoft.com/office/drawing/2010/main">
                <a:solidFill>
                  <a:srgbClr val="FFFFFF"/>
                </a:solidFill>
              </a14:hiddenFill>
            </a:ext>
          </a:extLst>
        </p:spPr>
      </p:pic>
      <p:pic>
        <p:nvPicPr>
          <p:cNvPr id="92467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443287"/>
            <a:ext cx="2293937" cy="3414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0" y="2734318"/>
            <a:ext cx="2293937" cy="707886"/>
          </a:xfrm>
          <a:prstGeom prst="rect">
            <a:avLst/>
          </a:prstGeom>
          <a:noFill/>
        </p:spPr>
        <p:txBody>
          <a:bodyPr wrap="square" rtlCol="0">
            <a:spAutoFit/>
          </a:bodyPr>
          <a:lstStyle/>
          <a:p>
            <a:r>
              <a:rPr lang="en-US" sz="4000" dirty="0" smtClean="0">
                <a:solidFill>
                  <a:schemeClr val="bg1"/>
                </a:solidFill>
              </a:rPr>
              <a:t>Alice</a:t>
            </a:r>
            <a:endParaRPr lang="en-US" sz="4000" dirty="0">
              <a:solidFill>
                <a:schemeClr val="bg1"/>
              </a:solidFill>
            </a:endParaRPr>
          </a:p>
        </p:txBody>
      </p:sp>
      <p:sp>
        <p:nvSpPr>
          <p:cNvPr id="8" name="TextBox 7"/>
          <p:cNvSpPr txBox="1"/>
          <p:nvPr/>
        </p:nvSpPr>
        <p:spPr>
          <a:xfrm>
            <a:off x="6837534" y="2735792"/>
            <a:ext cx="2293937" cy="707886"/>
          </a:xfrm>
          <a:prstGeom prst="rect">
            <a:avLst/>
          </a:prstGeom>
          <a:noFill/>
        </p:spPr>
        <p:txBody>
          <a:bodyPr wrap="square" rtlCol="0">
            <a:spAutoFit/>
          </a:bodyPr>
          <a:lstStyle/>
          <a:p>
            <a:r>
              <a:rPr lang="en-US" sz="4000" dirty="0" smtClean="0">
                <a:solidFill>
                  <a:schemeClr val="bg1"/>
                </a:solidFill>
              </a:rPr>
              <a:t>Bob</a:t>
            </a:r>
            <a:endParaRPr lang="en-US" sz="4000" dirty="0">
              <a:solidFill>
                <a:schemeClr val="bg1"/>
              </a:solidFill>
            </a:endParaRPr>
          </a:p>
        </p:txBody>
      </p:sp>
      <p:pic>
        <p:nvPicPr>
          <p:cNvPr id="924678"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95094" y="3443678"/>
            <a:ext cx="1940332" cy="34112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3418291" y="2724553"/>
            <a:ext cx="2293937" cy="707886"/>
          </a:xfrm>
          <a:prstGeom prst="rect">
            <a:avLst/>
          </a:prstGeom>
          <a:noFill/>
        </p:spPr>
        <p:txBody>
          <a:bodyPr wrap="square" rtlCol="0">
            <a:spAutoFit/>
          </a:bodyPr>
          <a:lstStyle/>
          <a:p>
            <a:r>
              <a:rPr lang="en-US" sz="4000" dirty="0" smtClean="0">
                <a:solidFill>
                  <a:schemeClr val="bg1"/>
                </a:solidFill>
              </a:rPr>
              <a:t>Eve</a:t>
            </a:r>
            <a:endParaRPr lang="en-US" sz="4000" dirty="0">
              <a:solidFill>
                <a:schemeClr val="bg1"/>
              </a:solidFill>
            </a:endParaRPr>
          </a:p>
        </p:txBody>
      </p:sp>
    </p:spTree>
    <p:extLst>
      <p:ext uri="{BB962C8B-B14F-4D97-AF65-F5344CB8AC3E}">
        <p14:creationId xmlns:p14="http://schemas.microsoft.com/office/powerpoint/2010/main" val="1932284399"/>
      </p:ext>
    </p:extLst>
  </p:cSld>
  <p:clrMapOvr>
    <a:masterClrMapping/>
  </p:clrMapOvr>
  <p:transition spd="slow">
    <p:strips dir="rd"/>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4676" name="Picture 4" descr="Image Deta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5080" y="3443286"/>
            <a:ext cx="2298919" cy="3414713"/>
          </a:xfrm>
          <a:prstGeom prst="rect">
            <a:avLst/>
          </a:prstGeom>
          <a:noFill/>
          <a:extLst>
            <a:ext uri="{909E8E84-426E-40DD-AFC4-6F175D3DCCD1}">
              <a14:hiddenFill xmlns:a14="http://schemas.microsoft.com/office/drawing/2010/main">
                <a:solidFill>
                  <a:srgbClr val="FFFFFF"/>
                </a:solidFill>
              </a14:hiddenFill>
            </a:ext>
          </a:extLst>
        </p:spPr>
      </p:pic>
      <p:pic>
        <p:nvPicPr>
          <p:cNvPr id="924677"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443287"/>
            <a:ext cx="2293937" cy="3414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0" y="2734318"/>
            <a:ext cx="2293937" cy="707886"/>
          </a:xfrm>
          <a:prstGeom prst="rect">
            <a:avLst/>
          </a:prstGeom>
          <a:noFill/>
        </p:spPr>
        <p:txBody>
          <a:bodyPr wrap="square" rtlCol="0">
            <a:spAutoFit/>
          </a:bodyPr>
          <a:lstStyle/>
          <a:p>
            <a:r>
              <a:rPr lang="en-US" sz="4000" dirty="0" smtClean="0">
                <a:solidFill>
                  <a:schemeClr val="bg1"/>
                </a:solidFill>
              </a:rPr>
              <a:t>Alice</a:t>
            </a:r>
            <a:endParaRPr lang="en-US" sz="4000" dirty="0">
              <a:solidFill>
                <a:schemeClr val="bg1"/>
              </a:solidFill>
            </a:endParaRPr>
          </a:p>
        </p:txBody>
      </p:sp>
      <p:sp>
        <p:nvSpPr>
          <p:cNvPr id="8" name="TextBox 7"/>
          <p:cNvSpPr txBox="1"/>
          <p:nvPr/>
        </p:nvSpPr>
        <p:spPr>
          <a:xfrm>
            <a:off x="6837534" y="2735792"/>
            <a:ext cx="2293937" cy="707886"/>
          </a:xfrm>
          <a:prstGeom prst="rect">
            <a:avLst/>
          </a:prstGeom>
          <a:noFill/>
        </p:spPr>
        <p:txBody>
          <a:bodyPr wrap="square" rtlCol="0">
            <a:spAutoFit/>
          </a:bodyPr>
          <a:lstStyle/>
          <a:p>
            <a:r>
              <a:rPr lang="en-US" sz="4000" dirty="0" smtClean="0">
                <a:solidFill>
                  <a:schemeClr val="bg1"/>
                </a:solidFill>
              </a:rPr>
              <a:t>Bob</a:t>
            </a:r>
            <a:endParaRPr lang="en-US" sz="4000" dirty="0">
              <a:solidFill>
                <a:schemeClr val="bg1"/>
              </a:solidFill>
            </a:endParaRPr>
          </a:p>
        </p:txBody>
      </p:sp>
      <p:sp>
        <p:nvSpPr>
          <p:cNvPr id="7" name="TextBox 6"/>
          <p:cNvSpPr txBox="1"/>
          <p:nvPr/>
        </p:nvSpPr>
        <p:spPr>
          <a:xfrm>
            <a:off x="3418291" y="2724553"/>
            <a:ext cx="2293937" cy="707886"/>
          </a:xfrm>
          <a:prstGeom prst="rect">
            <a:avLst/>
          </a:prstGeom>
          <a:noFill/>
        </p:spPr>
        <p:txBody>
          <a:bodyPr wrap="square" rtlCol="0">
            <a:spAutoFit/>
          </a:bodyPr>
          <a:lstStyle/>
          <a:p>
            <a:r>
              <a:rPr lang="en-US" sz="4000" dirty="0" smtClean="0">
                <a:solidFill>
                  <a:schemeClr val="bg1"/>
                </a:solidFill>
              </a:rPr>
              <a:t>Mallory</a:t>
            </a:r>
            <a:endParaRPr lang="en-US" sz="4000" dirty="0">
              <a:solidFill>
                <a:schemeClr val="bg1"/>
              </a:solidFill>
            </a:endParaRPr>
          </a:p>
        </p:txBody>
      </p:sp>
      <p:pic>
        <p:nvPicPr>
          <p:cNvPr id="9256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4201" y="3443678"/>
            <a:ext cx="2460730" cy="3407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58482450"/>
      </p:ext>
    </p:extLst>
  </p:cSld>
  <p:clrMapOvr>
    <a:masterClrMapping/>
  </p:clrMapOvr>
  <p:transition spd="slow">
    <p:strips dir="rd"/>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4677"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443287"/>
            <a:ext cx="2293937" cy="3414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0" y="2734318"/>
            <a:ext cx="2293937" cy="707886"/>
          </a:xfrm>
          <a:prstGeom prst="rect">
            <a:avLst/>
          </a:prstGeom>
          <a:noFill/>
        </p:spPr>
        <p:txBody>
          <a:bodyPr wrap="square" rtlCol="0">
            <a:spAutoFit/>
          </a:bodyPr>
          <a:lstStyle/>
          <a:p>
            <a:r>
              <a:rPr lang="en-US" sz="4000" dirty="0" smtClean="0">
                <a:solidFill>
                  <a:schemeClr val="bg1"/>
                </a:solidFill>
              </a:rPr>
              <a:t>Alice</a:t>
            </a:r>
            <a:endParaRPr lang="en-US" sz="4000" dirty="0">
              <a:solidFill>
                <a:schemeClr val="bg1"/>
              </a:solidFill>
            </a:endParaRPr>
          </a:p>
        </p:txBody>
      </p:sp>
      <p:sp>
        <p:nvSpPr>
          <p:cNvPr id="7" name="TextBox 6"/>
          <p:cNvSpPr txBox="1"/>
          <p:nvPr/>
        </p:nvSpPr>
        <p:spPr>
          <a:xfrm>
            <a:off x="6774175" y="2724553"/>
            <a:ext cx="2293937" cy="707886"/>
          </a:xfrm>
          <a:prstGeom prst="rect">
            <a:avLst/>
          </a:prstGeom>
          <a:noFill/>
        </p:spPr>
        <p:txBody>
          <a:bodyPr wrap="square" rtlCol="0">
            <a:spAutoFit/>
          </a:bodyPr>
          <a:lstStyle/>
          <a:p>
            <a:r>
              <a:rPr lang="en-US" sz="4000" dirty="0" smtClean="0">
                <a:solidFill>
                  <a:schemeClr val="bg1"/>
                </a:solidFill>
              </a:rPr>
              <a:t>Satan</a:t>
            </a:r>
            <a:endParaRPr lang="en-US" sz="4000" dirty="0">
              <a:solidFill>
                <a:schemeClr val="bg1"/>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7917" y="3432327"/>
            <a:ext cx="2367336" cy="3429155"/>
          </a:xfrm>
          <a:prstGeom prst="rect">
            <a:avLst/>
          </a:prstGeom>
        </p:spPr>
      </p:pic>
    </p:spTree>
    <p:extLst>
      <p:ext uri="{BB962C8B-B14F-4D97-AF65-F5344CB8AC3E}">
        <p14:creationId xmlns:p14="http://schemas.microsoft.com/office/powerpoint/2010/main" val="2199304219"/>
      </p:ext>
    </p:extLst>
  </p:cSld>
  <p:clrMapOvr>
    <a:masterClrMapping/>
  </p:clrMapOvr>
  <p:transition spd="slow">
    <p:strips dir="rd"/>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smtClean="0"/>
              <a:t>Security must be factored </a:t>
            </a:r>
            <a:br>
              <a:rPr lang="en-US" dirty="0" smtClean="0"/>
            </a:br>
            <a:r>
              <a:rPr lang="en-US" dirty="0" smtClean="0"/>
              <a:t>into every decision.</a:t>
            </a:r>
            <a:endParaRPr lang="en-US" dirty="0"/>
          </a:p>
        </p:txBody>
      </p:sp>
      <p:sp>
        <p:nvSpPr>
          <p:cNvPr id="4" name="Subtitle 3"/>
          <p:cNvSpPr>
            <a:spLocks noGrp="1"/>
          </p:cNvSpPr>
          <p:nvPr>
            <p:ph type="subTitle" idx="1"/>
          </p:nvPr>
        </p:nvSpPr>
        <p:spPr/>
        <p:txBody>
          <a:bodyPr anchor="b"/>
          <a:lstStyle/>
          <a:p>
            <a:endParaRPr lang="en-US" dirty="0"/>
          </a:p>
        </p:txBody>
      </p:sp>
    </p:spTree>
    <p:extLst>
      <p:ext uri="{BB962C8B-B14F-4D97-AF65-F5344CB8AC3E}">
        <p14:creationId xmlns:p14="http://schemas.microsoft.com/office/powerpoint/2010/main" val="1854890652"/>
      </p:ext>
    </p:extLst>
  </p:cSld>
  <p:clrMapOvr>
    <a:masterClrMapping/>
  </p:clrMapOvr>
  <p:transition spd="slow">
    <p:push dir="d"/>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ln w="38100">
            <a:solidFill>
              <a:srgbClr val="FF0000"/>
            </a:solidFill>
          </a:ln>
        </p:spPr>
        <p:txBody>
          <a:bodyPr/>
          <a:lstStyle/>
          <a:p>
            <a:r>
              <a:rPr lang="en-US" dirty="0"/>
              <a:t>“We’ll go back </a:t>
            </a:r>
            <a:r>
              <a:rPr lang="en-US" dirty="0" smtClean="0"/>
              <a:t>and</a:t>
            </a:r>
            <a:r>
              <a:rPr lang="en-US" dirty="0"/>
              <a:t/>
            </a:r>
            <a:br>
              <a:rPr lang="en-US" dirty="0"/>
            </a:br>
            <a:r>
              <a:rPr lang="en-US" dirty="0"/>
              <a:t>make it secure later</a:t>
            </a:r>
            <a:r>
              <a:rPr lang="en-US" dirty="0" smtClean="0"/>
              <a:t>.”</a:t>
            </a:r>
            <a:endParaRPr lang="en-US" dirty="0"/>
          </a:p>
        </p:txBody>
      </p:sp>
    </p:spTree>
    <p:extLst>
      <p:ext uri="{BB962C8B-B14F-4D97-AF65-F5344CB8AC3E}">
        <p14:creationId xmlns:p14="http://schemas.microsoft.com/office/powerpoint/2010/main" val="904206914"/>
      </p:ext>
    </p:extLst>
  </p:cSld>
  <p:clrMapOvr>
    <a:masterClrMapping/>
  </p:clrMapOvr>
  <p:transition spd="slow">
    <p:pu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ln w="38100">
            <a:solidFill>
              <a:srgbClr val="FF0000"/>
            </a:solidFill>
          </a:ln>
        </p:spPr>
        <p:txBody>
          <a:bodyPr/>
          <a:lstStyle/>
          <a:p>
            <a:r>
              <a:rPr lang="en-US" dirty="0"/>
              <a:t>Things Change</a:t>
            </a:r>
          </a:p>
        </p:txBody>
      </p:sp>
    </p:spTree>
    <p:extLst>
      <p:ext uri="{BB962C8B-B14F-4D97-AF65-F5344CB8AC3E}">
        <p14:creationId xmlns:p14="http://schemas.microsoft.com/office/powerpoint/2010/main" val="3862489415"/>
      </p:ext>
    </p:extLst>
  </p:cSld>
  <p:clrMapOvr>
    <a:masterClrMapping/>
  </p:clrMapOvr>
  <p:transition spd="slow">
    <p:push/>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a:t>You can’t add security, </a:t>
            </a:r>
            <a:r>
              <a:rPr lang="en-US" dirty="0" smtClean="0"/>
              <a:t/>
            </a:r>
            <a:br>
              <a:rPr lang="en-US" dirty="0" smtClean="0"/>
            </a:br>
            <a:r>
              <a:rPr lang="en-US" dirty="0" smtClean="0"/>
              <a:t>just </a:t>
            </a:r>
            <a:r>
              <a:rPr lang="en-US" dirty="0"/>
              <a:t>as you can’t add reliability.</a:t>
            </a:r>
          </a:p>
        </p:txBody>
      </p:sp>
      <p:sp>
        <p:nvSpPr>
          <p:cNvPr id="4" name="Subtitle 3"/>
          <p:cNvSpPr>
            <a:spLocks noGrp="1"/>
          </p:cNvSpPr>
          <p:nvPr>
            <p:ph type="subTitle" idx="1"/>
          </p:nvPr>
        </p:nvSpPr>
        <p:spPr/>
        <p:txBody>
          <a:bodyPr anchor="b"/>
          <a:lstStyle/>
          <a:p>
            <a:r>
              <a:rPr lang="fr-FR" dirty="0" err="1" smtClean="0"/>
              <a:t>Insecurity</a:t>
            </a:r>
            <a:r>
              <a:rPr lang="fr-FR" dirty="0" smtClean="0"/>
              <a:t> and </a:t>
            </a:r>
            <a:r>
              <a:rPr lang="fr-FR" dirty="0" err="1" smtClean="0"/>
              <a:t>unreliability</a:t>
            </a:r>
            <a:r>
              <a:rPr lang="fr-FR" dirty="0" smtClean="0"/>
              <a:t> </a:t>
            </a:r>
            <a:br>
              <a:rPr lang="fr-FR" dirty="0" smtClean="0"/>
            </a:br>
            <a:r>
              <a:rPr lang="fr-FR" dirty="0" smtClean="0"/>
              <a:t>must </a:t>
            </a:r>
            <a:r>
              <a:rPr lang="fr-FR" dirty="0" err="1" smtClean="0"/>
              <a:t>be</a:t>
            </a:r>
            <a:r>
              <a:rPr lang="fr-FR" dirty="0" smtClean="0"/>
              <a:t> </a:t>
            </a:r>
            <a:r>
              <a:rPr lang="fr-FR" dirty="0" err="1" smtClean="0"/>
              <a:t>removed</a:t>
            </a:r>
            <a:r>
              <a:rPr lang="fr-FR" dirty="0" smtClean="0"/>
              <a:t>.</a:t>
            </a:r>
            <a:endParaRPr lang="en-US" dirty="0"/>
          </a:p>
        </p:txBody>
      </p:sp>
    </p:spTree>
    <p:extLst>
      <p:ext uri="{BB962C8B-B14F-4D97-AF65-F5344CB8AC3E}">
        <p14:creationId xmlns:p14="http://schemas.microsoft.com/office/powerpoint/2010/main" val="625817380"/>
      </p:ext>
    </p:extLst>
  </p:cSld>
  <p:clrMapOvr>
    <a:masterClrMapping/>
  </p:clrMapOvr>
  <p:transition spd="slow">
    <p:push dir="d"/>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Having survived to this point does not guarantee future survival.</a:t>
            </a:r>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3697392987"/>
      </p:ext>
    </p:extLst>
  </p:cSld>
  <p:clrMapOvr>
    <a:masterClrMapping/>
  </p:clrMapOvr>
  <p:transition spd="slow">
    <p:strips dir="rd"/>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smtClean="0"/>
              <a:t>The Impossible is not Possible.</a:t>
            </a:r>
            <a:endParaRPr lang="en-US" dirty="0"/>
          </a:p>
        </p:txBody>
      </p:sp>
      <p:sp>
        <p:nvSpPr>
          <p:cNvPr id="4" name="Subtitle 3"/>
          <p:cNvSpPr>
            <a:spLocks noGrp="1"/>
          </p:cNvSpPr>
          <p:nvPr>
            <p:ph type="subTitle" idx="1"/>
          </p:nvPr>
        </p:nvSpPr>
        <p:spPr/>
        <p:txBody>
          <a:bodyPr anchor="b"/>
          <a:lstStyle/>
          <a:p>
            <a:r>
              <a:rPr lang="en-US" dirty="0" smtClean="0"/>
              <a:t>If a measure is not effective, </a:t>
            </a:r>
            <a:br>
              <a:rPr lang="en-US" dirty="0" smtClean="0"/>
            </a:br>
            <a:r>
              <a:rPr lang="en-US" dirty="0" smtClean="0"/>
              <a:t>it is ineffective.</a:t>
            </a:r>
            <a:endParaRPr lang="en-US" dirty="0"/>
          </a:p>
        </p:txBody>
      </p:sp>
    </p:spTree>
    <p:extLst>
      <p:ext uri="{BB962C8B-B14F-4D97-AF65-F5344CB8AC3E}">
        <p14:creationId xmlns:p14="http://schemas.microsoft.com/office/powerpoint/2010/main" val="1906084105"/>
      </p:ext>
    </p:extLst>
  </p:cSld>
  <p:clrMapOvr>
    <a:masterClrMapping/>
  </p:clrMapOvr>
  <p:transition spd="slow">
    <p:push dir="d"/>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Don’t prohibit what </a:t>
            </a:r>
            <a:br>
              <a:rPr lang="en-US" dirty="0" smtClean="0"/>
            </a:br>
            <a:r>
              <a:rPr lang="en-US" dirty="0" smtClean="0"/>
              <a:t>you can’t prevent.</a:t>
            </a:r>
            <a:endParaRPr lang="en-US" dirty="0"/>
          </a:p>
        </p:txBody>
      </p:sp>
      <p:sp>
        <p:nvSpPr>
          <p:cNvPr id="3" name="Content Placeholder 2"/>
          <p:cNvSpPr>
            <a:spLocks noGrp="1"/>
          </p:cNvSpPr>
          <p:nvPr>
            <p:ph type="subTitle" idx="1"/>
          </p:nvPr>
        </p:nvSpPr>
        <p:spPr/>
        <p:txBody>
          <a:bodyPr/>
          <a:lstStyle/>
          <a:p>
            <a:r>
              <a:rPr lang="en-US" dirty="0" smtClean="0"/>
              <a:t>What </a:t>
            </a:r>
            <a:r>
              <a:rPr lang="en-US" dirty="0"/>
              <a:t>you don’t </a:t>
            </a:r>
            <a:r>
              <a:rPr lang="en-US" dirty="0" smtClean="0"/>
              <a:t>prevent, you allow.</a:t>
            </a:r>
            <a:endParaRPr lang="en-US" dirty="0"/>
          </a:p>
        </p:txBody>
      </p:sp>
    </p:spTree>
    <p:extLst>
      <p:ext uri="{BB962C8B-B14F-4D97-AF65-F5344CB8AC3E}">
        <p14:creationId xmlns:p14="http://schemas.microsoft.com/office/powerpoint/2010/main" val="3307074412"/>
      </p:ext>
    </p:extLst>
  </p:cSld>
  <p:clrMapOvr>
    <a:masterClrMapping/>
  </p:clrMapOvr>
  <p:transition spd="slow">
    <p:strips dir="rd"/>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smtClean="0"/>
              <a:t>False security is worse </a:t>
            </a:r>
            <a:br>
              <a:rPr lang="en-US" dirty="0" smtClean="0"/>
            </a:br>
            <a:r>
              <a:rPr lang="en-US" dirty="0" smtClean="0"/>
              <a:t>than no security.</a:t>
            </a:r>
            <a:endParaRPr lang="en-US" dirty="0"/>
          </a:p>
        </p:txBody>
      </p:sp>
      <p:sp>
        <p:nvSpPr>
          <p:cNvPr id="4" name="Subtitle 3"/>
          <p:cNvSpPr>
            <a:spLocks noGrp="1"/>
          </p:cNvSpPr>
          <p:nvPr>
            <p:ph type="subTitle" idx="1"/>
          </p:nvPr>
        </p:nvSpPr>
        <p:spPr/>
        <p:txBody>
          <a:bodyPr anchor="b"/>
          <a:lstStyle/>
          <a:p>
            <a:r>
              <a:rPr lang="fr-FR" dirty="0" err="1" smtClean="0"/>
              <a:t>Unnecessary</a:t>
            </a:r>
            <a:r>
              <a:rPr lang="fr-FR" dirty="0" smtClean="0"/>
              <a:t> </a:t>
            </a:r>
            <a:r>
              <a:rPr lang="fr-FR" dirty="0" err="1" smtClean="0"/>
              <a:t>expense</a:t>
            </a:r>
            <a:r>
              <a:rPr lang="fr-FR" dirty="0" smtClean="0"/>
              <a:t> </a:t>
            </a:r>
            <a:br>
              <a:rPr lang="fr-FR" dirty="0" smtClean="0"/>
            </a:br>
            <a:r>
              <a:rPr lang="fr-FR" dirty="0" smtClean="0"/>
              <a:t>and confusion of </a:t>
            </a:r>
            <a:r>
              <a:rPr lang="fr-FR" dirty="0" err="1" smtClean="0"/>
              <a:t>risk</a:t>
            </a:r>
            <a:r>
              <a:rPr lang="fr-FR" dirty="0" smtClean="0"/>
              <a:t>.</a:t>
            </a:r>
            <a:endParaRPr lang="en-US" dirty="0"/>
          </a:p>
        </p:txBody>
      </p:sp>
    </p:spTree>
    <p:extLst>
      <p:ext uri="{BB962C8B-B14F-4D97-AF65-F5344CB8AC3E}">
        <p14:creationId xmlns:p14="http://schemas.microsoft.com/office/powerpoint/2010/main" val="149483799"/>
      </p:ext>
    </p:extLst>
  </p:cSld>
  <p:clrMapOvr>
    <a:masterClrMapping/>
  </p:clrMapOvr>
  <p:transition spd="slow">
    <p:push dir="d"/>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Web Browser Platform</a:t>
            </a:r>
            <a:endParaRPr lang="en-US" dirty="0"/>
          </a:p>
        </p:txBody>
      </p:sp>
      <p:sp>
        <p:nvSpPr>
          <p:cNvPr id="3" name="Content Placeholder 2"/>
          <p:cNvSpPr>
            <a:spLocks noGrp="1"/>
          </p:cNvSpPr>
          <p:nvPr>
            <p:ph idx="1"/>
          </p:nvPr>
        </p:nvSpPr>
        <p:spPr/>
        <p:txBody>
          <a:bodyPr/>
          <a:lstStyle/>
          <a:p>
            <a:r>
              <a:rPr lang="en-US" dirty="0" smtClean="0"/>
              <a:t>Horribly insecure.</a:t>
            </a:r>
          </a:p>
          <a:p>
            <a:r>
              <a:rPr lang="en-US" dirty="0" smtClean="0"/>
              <a:t>Still “fixing it later.”</a:t>
            </a:r>
          </a:p>
          <a:p>
            <a:r>
              <a:rPr lang="en-US" dirty="0" smtClean="0"/>
              <a:t>HTML5 made it worse instead of better.</a:t>
            </a:r>
          </a:p>
          <a:p>
            <a:endParaRPr lang="en-US" dirty="0"/>
          </a:p>
          <a:p>
            <a:r>
              <a:rPr lang="en-US" dirty="0" smtClean="0"/>
              <a:t>It is still better than everything else.</a:t>
            </a:r>
            <a:endParaRPr lang="en-US" dirty="0"/>
          </a:p>
        </p:txBody>
      </p:sp>
    </p:spTree>
    <p:extLst>
      <p:ext uri="{BB962C8B-B14F-4D97-AF65-F5344CB8AC3E}">
        <p14:creationId xmlns:p14="http://schemas.microsoft.com/office/powerpoint/2010/main" val="4107970846"/>
      </p:ext>
    </p:extLst>
  </p:cSld>
  <p:clrMapOvr>
    <a:masterClrMapping/>
  </p:clrMapOvr>
  <p:transition spd="slow">
    <p:strips dir="rd"/>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ln w="38100">
            <a:solidFill>
              <a:srgbClr val="FF0000"/>
            </a:solidFill>
          </a:ln>
        </p:spPr>
        <p:txBody>
          <a:bodyPr/>
          <a:lstStyle/>
          <a:p>
            <a:r>
              <a:rPr lang="en-US" dirty="0" smtClean="0"/>
              <a:t>Blame the victim.</a:t>
            </a:r>
            <a:endParaRPr lang="en-US" dirty="0"/>
          </a:p>
        </p:txBody>
      </p:sp>
    </p:spTree>
    <p:extLst>
      <p:ext uri="{BB962C8B-B14F-4D97-AF65-F5344CB8AC3E}">
        <p14:creationId xmlns:p14="http://schemas.microsoft.com/office/powerpoint/2010/main" val="2022494739"/>
      </p:ext>
    </p:extLst>
  </p:cSld>
  <p:clrMapOvr>
    <a:masterClrMapping/>
  </p:clrMapOvr>
  <p:transition spd="slow">
    <p:push/>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Who’s interest does the program represent?</a:t>
            </a:r>
            <a:endParaRPr lang="en-US" dirty="0"/>
          </a:p>
        </p:txBody>
      </p:sp>
      <p:sp>
        <p:nvSpPr>
          <p:cNvPr id="5" name="Subtitle 4"/>
          <p:cNvSpPr>
            <a:spLocks noGrp="1"/>
          </p:cNvSpPr>
          <p:nvPr>
            <p:ph type="subTitle" idx="1"/>
          </p:nvPr>
        </p:nvSpPr>
        <p:spPr>
          <a:xfrm>
            <a:off x="0" y="3886200"/>
            <a:ext cx="9144000" cy="1752600"/>
          </a:xfrm>
        </p:spPr>
        <p:txBody>
          <a:bodyPr anchor="ctr"/>
          <a:lstStyle/>
          <a:p>
            <a:r>
              <a:rPr lang="en-US" dirty="0" smtClean="0"/>
              <a:t>The browser got this right.</a:t>
            </a:r>
            <a:br>
              <a:rPr lang="en-US" dirty="0" smtClean="0"/>
            </a:br>
            <a:r>
              <a:rPr lang="en-US" dirty="0" smtClean="0"/>
              <a:t>Every other platform for this wrong.</a:t>
            </a:r>
            <a:endParaRPr lang="en-US" dirty="0"/>
          </a:p>
        </p:txBody>
      </p:sp>
    </p:spTree>
    <p:extLst>
      <p:ext uri="{BB962C8B-B14F-4D97-AF65-F5344CB8AC3E}">
        <p14:creationId xmlns:p14="http://schemas.microsoft.com/office/powerpoint/2010/main" val="3236014917"/>
      </p:ext>
    </p:extLst>
  </p:cSld>
  <p:clrMapOvr>
    <a:masterClrMapping/>
  </p:clrMapOvr>
  <p:transition spd="slow">
    <p:strips dir="rd"/>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the web got wrong</a:t>
            </a:r>
            <a:endParaRPr lang="en-US" dirty="0"/>
          </a:p>
        </p:txBody>
      </p:sp>
      <p:sp>
        <p:nvSpPr>
          <p:cNvPr id="3" name="Content Placeholder 2"/>
          <p:cNvSpPr>
            <a:spLocks noGrp="1"/>
          </p:cNvSpPr>
          <p:nvPr>
            <p:ph idx="1"/>
          </p:nvPr>
        </p:nvSpPr>
        <p:spPr/>
        <p:txBody>
          <a:bodyPr/>
          <a:lstStyle/>
          <a:p>
            <a:r>
              <a:rPr lang="en-US" dirty="0" smtClean="0"/>
              <a:t>There can be more interests involved than the user’s and the site’s.</a:t>
            </a:r>
          </a:p>
          <a:p>
            <a:r>
              <a:rPr lang="en-US" dirty="0" smtClean="0"/>
              <a:t>A malicious party can exploit coding conventions to inject malicious code.</a:t>
            </a:r>
          </a:p>
          <a:p>
            <a:r>
              <a:rPr lang="en-US" dirty="0" smtClean="0"/>
              <a:t>That malicious code gets all of the rights of the site.</a:t>
            </a:r>
          </a:p>
          <a:p>
            <a:r>
              <a:rPr lang="en-US" dirty="0" smtClean="0"/>
              <a:t>This is known as the XSS problem.</a:t>
            </a:r>
            <a:endParaRPr lang="en-US" dirty="0"/>
          </a:p>
        </p:txBody>
      </p:sp>
    </p:spTree>
    <p:extLst>
      <p:ext uri="{BB962C8B-B14F-4D97-AF65-F5344CB8AC3E}">
        <p14:creationId xmlns:p14="http://schemas.microsoft.com/office/powerpoint/2010/main" val="383151554"/>
      </p:ext>
    </p:extLst>
  </p:cSld>
  <p:clrMapOvr>
    <a:masterClrMapping/>
  </p:clrMapOvr>
  <p:transition spd="slow">
    <p:strips dir="rd"/>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0418" name="Rectangle 2"/>
          <p:cNvSpPr>
            <a:spLocks noGrp="1" noChangeArrowheads="1"/>
          </p:cNvSpPr>
          <p:nvPr>
            <p:ph type="ctrTitle"/>
          </p:nvPr>
        </p:nvSpPr>
        <p:spPr/>
        <p:txBody>
          <a:bodyPr/>
          <a:lstStyle/>
          <a:p>
            <a:r>
              <a:rPr lang="en-US"/>
              <a:t>What can an attacker do if he gets some script into your page?</a:t>
            </a:r>
          </a:p>
        </p:txBody>
      </p:sp>
      <p:sp>
        <p:nvSpPr>
          <p:cNvPr id="700419" name="Rectangle 3"/>
          <p:cNvSpPr>
            <a:spLocks noGrp="1" noChangeArrowheads="1"/>
          </p:cNvSpPr>
          <p:nvPr>
            <p:ph type="subTitle" idx="1"/>
          </p:nvPr>
        </p:nvSpPr>
        <p:spPr/>
        <p:txBody>
          <a:bodyPr/>
          <a:lstStyle/>
          <a:p>
            <a:endParaRPr lang="en-US"/>
          </a:p>
        </p:txBody>
      </p:sp>
    </p:spTree>
  </p:cSld>
  <p:clrMapOvr>
    <a:masterClrMapping/>
  </p:clrMapOvr>
  <p:transition spd="slow">
    <p:strips dir="rd"/>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3"/>
          <p:cNvSpPr>
            <a:spLocks noGrp="1"/>
          </p:cNvSpPr>
          <p:nvPr>
            <p:ph type="ctrTitle"/>
          </p:nvPr>
        </p:nvSpPr>
        <p:spPr>
          <a:xfrm>
            <a:off x="685800" y="2130425"/>
            <a:ext cx="7772400" cy="2136775"/>
          </a:xfrm>
        </p:spPr>
        <p:txBody>
          <a:bodyPr/>
          <a:lstStyle/>
          <a:p>
            <a:pPr eaLnBrk="1" hangingPunct="1"/>
            <a:r>
              <a:rPr lang="en-US" sz="3200" dirty="0" smtClean="0"/>
              <a:t>It is not unusual for the purpose or use or scope of software to change over its life. </a:t>
            </a:r>
            <a:br>
              <a:rPr lang="en-US" sz="3200" dirty="0" smtClean="0"/>
            </a:br>
            <a:r>
              <a:rPr lang="en-US" sz="3200" dirty="0" smtClean="0"/>
              <a:t/>
            </a:r>
            <a:br>
              <a:rPr lang="en-US" sz="3200" dirty="0" smtClean="0"/>
            </a:br>
            <a:r>
              <a:rPr lang="en-US" sz="3200" dirty="0" smtClean="0"/>
              <a:t>Rarely are the security properties of software systems reexamined in the context of new or evolving missions. </a:t>
            </a:r>
            <a:br>
              <a:rPr lang="en-US" sz="3200" dirty="0" smtClean="0"/>
            </a:br>
            <a:r>
              <a:rPr lang="en-US" sz="3200" dirty="0" smtClean="0"/>
              <a:t/>
            </a:r>
            <a:br>
              <a:rPr lang="en-US" sz="3200" dirty="0" smtClean="0"/>
            </a:br>
            <a:r>
              <a:rPr lang="en-US" sz="3200" dirty="0" smtClean="0"/>
              <a:t>This leads to insecure systems.</a:t>
            </a:r>
          </a:p>
        </p:txBody>
      </p:sp>
    </p:spTree>
    <p:extLst>
      <p:ext uri="{BB962C8B-B14F-4D97-AF65-F5344CB8AC3E}">
        <p14:creationId xmlns:p14="http://schemas.microsoft.com/office/powerpoint/2010/main" val="580771542"/>
      </p:ext>
    </p:extLst>
  </p:cSld>
  <p:clrMapOvr>
    <a:masterClrMapping/>
  </p:clrMapOvr>
  <p:transition spd="slow">
    <p:strips dir="rd"/>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1442" name="Rectangle 2"/>
          <p:cNvSpPr>
            <a:spLocks noGrp="1" noChangeArrowheads="1"/>
          </p:cNvSpPr>
          <p:nvPr>
            <p:ph type="ctrTitle"/>
          </p:nvPr>
        </p:nvSpPr>
        <p:spPr/>
        <p:txBody>
          <a:bodyPr/>
          <a:lstStyle/>
          <a:p>
            <a:r>
              <a:rPr lang="en-US" sz="4000"/>
              <a:t>An attacker can request additional scripts from any server in the world.</a:t>
            </a:r>
          </a:p>
        </p:txBody>
      </p:sp>
      <p:sp>
        <p:nvSpPr>
          <p:cNvPr id="701443" name="Rectangle 3"/>
          <p:cNvSpPr>
            <a:spLocks noGrp="1" noChangeArrowheads="1"/>
          </p:cNvSpPr>
          <p:nvPr>
            <p:ph type="subTitle" idx="1"/>
          </p:nvPr>
        </p:nvSpPr>
        <p:spPr/>
        <p:txBody>
          <a:bodyPr/>
          <a:lstStyle/>
          <a:p>
            <a:r>
              <a:rPr lang="en-US"/>
              <a:t>Once it gets a foothold, it can obtain all of the scripts it needs.</a:t>
            </a:r>
          </a:p>
        </p:txBody>
      </p:sp>
    </p:spTree>
  </p:cSld>
  <p:clrMapOvr>
    <a:masterClrMapping/>
  </p:clrMapOvr>
  <p:transition spd="slow">
    <p:strips dir="rd"/>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2466" name="Rectangle 2"/>
          <p:cNvSpPr>
            <a:spLocks noGrp="1" noChangeArrowheads="1"/>
          </p:cNvSpPr>
          <p:nvPr>
            <p:ph type="ctrTitle"/>
          </p:nvPr>
        </p:nvSpPr>
        <p:spPr/>
        <p:txBody>
          <a:bodyPr/>
          <a:lstStyle/>
          <a:p>
            <a:r>
              <a:rPr lang="en-US"/>
              <a:t>An attacker can read the document.</a:t>
            </a:r>
          </a:p>
        </p:txBody>
      </p:sp>
      <p:sp>
        <p:nvSpPr>
          <p:cNvPr id="702467" name="Rectangle 3"/>
          <p:cNvSpPr>
            <a:spLocks noGrp="1" noChangeArrowheads="1"/>
          </p:cNvSpPr>
          <p:nvPr>
            <p:ph type="subTitle" idx="1"/>
          </p:nvPr>
        </p:nvSpPr>
        <p:spPr/>
        <p:txBody>
          <a:bodyPr/>
          <a:lstStyle/>
          <a:p>
            <a:r>
              <a:rPr lang="en-US"/>
              <a:t>The attacker can see everything the user sees.</a:t>
            </a:r>
          </a:p>
        </p:txBody>
      </p:sp>
    </p:spTree>
  </p:cSld>
  <p:clrMapOvr>
    <a:masterClrMapping/>
  </p:clrMapOvr>
  <p:transition spd="slow">
    <p:strips dir="rd"/>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3490" name="Rectangle 2"/>
          <p:cNvSpPr>
            <a:spLocks noGrp="1" noChangeArrowheads="1"/>
          </p:cNvSpPr>
          <p:nvPr>
            <p:ph type="ctrTitle"/>
          </p:nvPr>
        </p:nvSpPr>
        <p:spPr/>
        <p:txBody>
          <a:bodyPr/>
          <a:lstStyle/>
          <a:p>
            <a:r>
              <a:rPr lang="en-US"/>
              <a:t>An attacker can make requests of your server. </a:t>
            </a:r>
          </a:p>
        </p:txBody>
      </p:sp>
      <p:sp>
        <p:nvSpPr>
          <p:cNvPr id="703491" name="Rectangle 3"/>
          <p:cNvSpPr>
            <a:spLocks noGrp="1" noChangeArrowheads="1"/>
          </p:cNvSpPr>
          <p:nvPr>
            <p:ph type="subTitle" idx="1"/>
          </p:nvPr>
        </p:nvSpPr>
        <p:spPr/>
        <p:txBody>
          <a:bodyPr/>
          <a:lstStyle/>
          <a:p>
            <a:r>
              <a:rPr lang="en-US"/>
              <a:t>Your server cannot detect that the request did not originate with your application.</a:t>
            </a:r>
          </a:p>
        </p:txBody>
      </p:sp>
    </p:spTree>
  </p:cSld>
  <p:clrMapOvr>
    <a:masterClrMapping/>
  </p:clrMapOvr>
  <p:transition spd="slow">
    <p:strips dir="rd"/>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828" name="Rectangle 4"/>
          <p:cNvSpPr>
            <a:spLocks noGrp="1" noChangeArrowheads="1"/>
          </p:cNvSpPr>
          <p:nvPr>
            <p:ph type="ctrTitle"/>
          </p:nvPr>
        </p:nvSpPr>
        <p:spPr/>
        <p:txBody>
          <a:bodyPr/>
          <a:lstStyle/>
          <a:p>
            <a:r>
              <a:rPr lang="en-US" sz="4000"/>
              <a:t>If your server accepts SQL queries, then the attacker gets access to your database.</a:t>
            </a:r>
          </a:p>
        </p:txBody>
      </p:sp>
      <p:sp>
        <p:nvSpPr>
          <p:cNvPr id="717829" name="Rectangle 5"/>
          <p:cNvSpPr>
            <a:spLocks noGrp="1" noChangeArrowheads="1"/>
          </p:cNvSpPr>
          <p:nvPr>
            <p:ph type="subTitle" idx="1"/>
          </p:nvPr>
        </p:nvSpPr>
        <p:spPr/>
        <p:txBody>
          <a:bodyPr/>
          <a:lstStyle/>
          <a:p>
            <a:endParaRPr lang="en-US"/>
          </a:p>
        </p:txBody>
      </p:sp>
    </p:spTree>
  </p:cSld>
  <p:clrMapOvr>
    <a:masterClrMapping/>
  </p:clrMapOvr>
  <p:transition spd="slow">
    <p:strips dir="rd"/>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4514" name="Rectangle 2"/>
          <p:cNvSpPr>
            <a:spLocks noGrp="1" noChangeArrowheads="1"/>
          </p:cNvSpPr>
          <p:nvPr>
            <p:ph type="ctrTitle"/>
          </p:nvPr>
        </p:nvSpPr>
        <p:spPr/>
        <p:txBody>
          <a:bodyPr/>
          <a:lstStyle/>
          <a:p>
            <a:r>
              <a:rPr lang="en-US" sz="4000"/>
              <a:t>An attacker has control over the display and can request information from the user. </a:t>
            </a:r>
          </a:p>
        </p:txBody>
      </p:sp>
      <p:sp>
        <p:nvSpPr>
          <p:cNvPr id="704515" name="Rectangle 3"/>
          <p:cNvSpPr>
            <a:spLocks noGrp="1" noChangeArrowheads="1"/>
          </p:cNvSpPr>
          <p:nvPr>
            <p:ph type="subTitle" idx="1"/>
          </p:nvPr>
        </p:nvSpPr>
        <p:spPr>
          <a:xfrm>
            <a:off x="1371600" y="3886200"/>
            <a:ext cx="6400800" cy="2463800"/>
          </a:xfrm>
        </p:spPr>
        <p:txBody>
          <a:bodyPr/>
          <a:lstStyle/>
          <a:p>
            <a:endParaRPr lang="en-US"/>
          </a:p>
          <a:p>
            <a:r>
              <a:rPr lang="en-US"/>
              <a:t>The user cannot detect that the request did not originate with your application.</a:t>
            </a:r>
          </a:p>
        </p:txBody>
      </p:sp>
    </p:spTree>
  </p:cSld>
  <p:clrMapOvr>
    <a:masterClrMapping/>
  </p:clrMapOvr>
  <p:transition spd="slow">
    <p:strips dir="rd"/>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5538" name="Rectangle 2"/>
          <p:cNvSpPr>
            <a:spLocks noGrp="1" noChangeArrowheads="1"/>
          </p:cNvSpPr>
          <p:nvPr>
            <p:ph type="ctrTitle"/>
          </p:nvPr>
        </p:nvSpPr>
        <p:spPr/>
        <p:txBody>
          <a:bodyPr/>
          <a:lstStyle/>
          <a:p>
            <a:r>
              <a:rPr lang="en-US" sz="4000"/>
              <a:t>An attacker can send information to servers anywhere in the world.</a:t>
            </a:r>
          </a:p>
        </p:txBody>
      </p:sp>
      <p:sp>
        <p:nvSpPr>
          <p:cNvPr id="705539" name="Rectangle 3"/>
          <p:cNvSpPr>
            <a:spLocks noGrp="1" noChangeArrowheads="1"/>
          </p:cNvSpPr>
          <p:nvPr>
            <p:ph type="subTitle" idx="1"/>
          </p:nvPr>
        </p:nvSpPr>
        <p:spPr/>
        <p:txBody>
          <a:bodyPr/>
          <a:lstStyle/>
          <a:p>
            <a:endParaRPr lang="en-US"/>
          </a:p>
        </p:txBody>
      </p:sp>
    </p:spTree>
  </p:cSld>
  <p:clrMapOvr>
    <a:masterClrMapping/>
  </p:clrMapOvr>
  <p:transition spd="slow">
    <p:strips dir="rd"/>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62" name="Rectangle 2"/>
          <p:cNvSpPr>
            <a:spLocks noGrp="1" noChangeArrowheads="1"/>
          </p:cNvSpPr>
          <p:nvPr>
            <p:ph type="ctrTitle"/>
          </p:nvPr>
        </p:nvSpPr>
        <p:spPr/>
        <p:txBody>
          <a:bodyPr/>
          <a:lstStyle/>
          <a:p>
            <a:r>
              <a:rPr lang="en-US"/>
              <a:t>The browser does not prevent any of these.</a:t>
            </a:r>
          </a:p>
        </p:txBody>
      </p:sp>
      <p:sp>
        <p:nvSpPr>
          <p:cNvPr id="706563" name="Rectangle 3"/>
          <p:cNvSpPr>
            <a:spLocks noGrp="1" noChangeArrowheads="1"/>
          </p:cNvSpPr>
          <p:nvPr>
            <p:ph type="subTitle" idx="1"/>
          </p:nvPr>
        </p:nvSpPr>
        <p:spPr/>
        <p:txBody>
          <a:bodyPr/>
          <a:lstStyle/>
          <a:p>
            <a:r>
              <a:rPr lang="en-US"/>
              <a:t>Web standards require these weaknesses.</a:t>
            </a:r>
          </a:p>
        </p:txBody>
      </p:sp>
    </p:spTree>
  </p:cSld>
  <p:clrMapOvr>
    <a:masterClrMapping/>
  </p:clrMapOvr>
  <p:transition spd="slow">
    <p:strips dir="rd"/>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7586" name="Rectangle 2"/>
          <p:cNvSpPr>
            <a:spLocks noGrp="1" noChangeArrowheads="1"/>
          </p:cNvSpPr>
          <p:nvPr>
            <p:ph type="ctrTitle"/>
          </p:nvPr>
        </p:nvSpPr>
        <p:spPr/>
        <p:txBody>
          <a:bodyPr/>
          <a:lstStyle/>
          <a:p>
            <a:r>
              <a:rPr lang="en-US" sz="4000"/>
              <a:t>The consequences of a successful attack are horrible.</a:t>
            </a:r>
          </a:p>
        </p:txBody>
      </p:sp>
      <p:sp>
        <p:nvSpPr>
          <p:cNvPr id="707587" name="Rectangle 3"/>
          <p:cNvSpPr>
            <a:spLocks noGrp="1" noChangeArrowheads="1"/>
          </p:cNvSpPr>
          <p:nvPr>
            <p:ph type="subTitle" idx="1"/>
          </p:nvPr>
        </p:nvSpPr>
        <p:spPr/>
        <p:txBody>
          <a:bodyPr/>
          <a:lstStyle/>
          <a:p>
            <a:pPr>
              <a:lnSpc>
                <a:spcPct val="80000"/>
              </a:lnSpc>
            </a:pPr>
            <a:endParaRPr lang="en-US" sz="900"/>
          </a:p>
          <a:p>
            <a:pPr>
              <a:lnSpc>
                <a:spcPct val="80000"/>
              </a:lnSpc>
            </a:pPr>
            <a:r>
              <a:rPr lang="en-US" sz="2800"/>
              <a:t>Harm to customers. </a:t>
            </a:r>
          </a:p>
          <a:p>
            <a:pPr>
              <a:lnSpc>
                <a:spcPct val="80000"/>
              </a:lnSpc>
            </a:pPr>
            <a:r>
              <a:rPr lang="en-US" sz="2800"/>
              <a:t>Loss of trust. </a:t>
            </a:r>
          </a:p>
          <a:p>
            <a:pPr>
              <a:lnSpc>
                <a:spcPct val="80000"/>
              </a:lnSpc>
            </a:pPr>
            <a:r>
              <a:rPr lang="en-US" sz="2800"/>
              <a:t>Legal liabilities. </a:t>
            </a:r>
          </a:p>
        </p:txBody>
      </p:sp>
    </p:spTree>
  </p:cSld>
  <p:clrMapOvr>
    <a:masterClrMapping/>
  </p:clrMapOvr>
  <p:transition>
    <p:wipe dir="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25000" dirty="0" smtClean="0"/>
              <a:t>XSS</a:t>
            </a:r>
            <a:endParaRPr lang="en-US" sz="25000" dirty="0"/>
          </a:p>
        </p:txBody>
      </p:sp>
      <p:sp>
        <p:nvSpPr>
          <p:cNvPr id="5" name="Subtitle 4"/>
          <p:cNvSpPr>
            <a:spLocks noGrp="1"/>
          </p:cNvSpPr>
          <p:nvPr>
            <p:ph type="subTitle" idx="1"/>
          </p:nvPr>
        </p:nvSpPr>
        <p:spPr/>
        <p:txBody>
          <a:bodyPr anchor="b"/>
          <a:lstStyle/>
          <a:p>
            <a:r>
              <a:rPr lang="en-US" dirty="0" smtClean="0"/>
              <a:t>Cross Site Scripting</a:t>
            </a:r>
            <a:endParaRPr lang="en-US" dirty="0"/>
          </a:p>
        </p:txBody>
      </p:sp>
    </p:spTree>
    <p:extLst>
      <p:ext uri="{BB962C8B-B14F-4D97-AF65-F5344CB8AC3E}">
        <p14:creationId xmlns:p14="http://schemas.microsoft.com/office/powerpoint/2010/main" val="3428358604"/>
      </p:ext>
    </p:extLst>
  </p:cSld>
  <p:clrMapOvr>
    <a:masterClrMapping/>
  </p:clrMapOvr>
  <p:transition spd="slow">
    <p:wipe dir="d"/>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780" name="Rectangle 4"/>
          <p:cNvSpPr>
            <a:spLocks noGrp="1" noChangeArrowheads="1"/>
          </p:cNvSpPr>
          <p:nvPr>
            <p:ph type="ctrTitle"/>
          </p:nvPr>
        </p:nvSpPr>
        <p:spPr/>
        <p:txBody>
          <a:bodyPr/>
          <a:lstStyle/>
          <a:p>
            <a:r>
              <a:rPr lang="en-US" sz="4000"/>
              <a:t>Cross site scripting attacks </a:t>
            </a:r>
            <a:br>
              <a:rPr lang="en-US" sz="4000"/>
            </a:br>
            <a:r>
              <a:rPr lang="en-US" sz="4000"/>
              <a:t>were invented in 1995.</a:t>
            </a:r>
          </a:p>
        </p:txBody>
      </p:sp>
    </p:spTree>
  </p:cSld>
  <p:clrMapOvr>
    <a:masterClrMapping/>
  </p:clrMapOvr>
  <p:transition>
    <p:wipe dir="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4" name="Title 3"/>
          <p:cNvSpPr>
            <a:spLocks noGrp="1"/>
          </p:cNvSpPr>
          <p:nvPr>
            <p:ph type="ctrTitle"/>
          </p:nvPr>
        </p:nvSpPr>
        <p:spPr/>
        <p:txBody>
          <a:bodyPr/>
          <a:lstStyle/>
          <a:p>
            <a:r>
              <a:rPr lang="en-US" dirty="0"/>
              <a:t> </a:t>
            </a:r>
            <a:r>
              <a:rPr lang="en-US" dirty="0" smtClean="0"/>
              <a:t>Don’t </a:t>
            </a:r>
            <a:r>
              <a:rPr lang="en-US" dirty="0"/>
              <a:t>nobody do nothing stupid and nobody gets hurt.</a:t>
            </a:r>
          </a:p>
        </p:txBody>
      </p:sp>
      <p:sp>
        <p:nvSpPr>
          <p:cNvPr id="5" name="Subtitle 4"/>
          <p:cNvSpPr>
            <a:spLocks noGrp="1"/>
          </p:cNvSpPr>
          <p:nvPr>
            <p:ph type="subTitle" idx="1"/>
          </p:nvPr>
        </p:nvSpPr>
        <p:spPr/>
        <p:txBody>
          <a:bodyPr/>
          <a:lstStyle/>
          <a:p>
            <a:r>
              <a:rPr lang="en-US" dirty="0" smtClean="0"/>
              <a:t>And this means you.</a:t>
            </a:r>
            <a:endParaRPr lang="en-US" dirty="0"/>
          </a:p>
        </p:txBody>
      </p:sp>
    </p:spTree>
    <p:extLst>
      <p:ext uri="{BB962C8B-B14F-4D97-AF65-F5344CB8AC3E}">
        <p14:creationId xmlns:p14="http://schemas.microsoft.com/office/powerpoint/2010/main" val="3710357785"/>
      </p:ext>
    </p:extLst>
  </p:cSld>
  <p:clrMapOvr>
    <a:masterClrMapping/>
  </p:clrMapOvr>
  <p:transition spd="slow">
    <p:push dir="d"/>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Baby Steps</a:t>
            </a:r>
            <a:endParaRPr lang="en-US" dirty="0"/>
          </a:p>
        </p:txBody>
      </p:sp>
      <p:sp>
        <p:nvSpPr>
          <p:cNvPr id="3" name="Content Placeholder 2"/>
          <p:cNvSpPr>
            <a:spLocks noGrp="1"/>
          </p:cNvSpPr>
          <p:nvPr>
            <p:ph idx="1"/>
          </p:nvPr>
        </p:nvSpPr>
        <p:spPr/>
        <p:txBody>
          <a:bodyPr/>
          <a:lstStyle/>
          <a:p>
            <a:r>
              <a:rPr lang="en-US" dirty="0" smtClean="0"/>
              <a:t>Content Security Policy</a:t>
            </a:r>
            <a:br>
              <a:rPr lang="en-US" dirty="0" smtClean="0"/>
            </a:br>
            <a:r>
              <a:rPr lang="en-US" dirty="0"/>
              <a:t>W3C Editor's Draft 15 April 2013</a:t>
            </a:r>
          </a:p>
          <a:p>
            <a:r>
              <a:rPr lang="en-US" b="1" dirty="0" smtClean="0">
                <a:latin typeface="Courier New" pitchFamily="49" charset="0"/>
                <a:cs typeface="Courier New" pitchFamily="49" charset="0"/>
              </a:rPr>
              <a:t>&lt;</a:t>
            </a:r>
            <a:r>
              <a:rPr lang="en-US" b="1" dirty="0" err="1" smtClean="0">
                <a:latin typeface="Courier New" pitchFamily="49" charset="0"/>
                <a:cs typeface="Courier New" pitchFamily="49" charset="0"/>
              </a:rPr>
              <a:t>iframe</a:t>
            </a:r>
            <a:r>
              <a:rPr lang="en-US" b="1" dirty="0" smtClean="0">
                <a:latin typeface="Courier New" pitchFamily="49" charset="0"/>
                <a:cs typeface="Courier New" pitchFamily="49" charset="0"/>
              </a:rPr>
              <a:t> sandbox&gt;</a:t>
            </a:r>
            <a:r>
              <a:rPr lang="en-US" dirty="0" smtClean="0"/>
              <a:t/>
            </a:r>
            <a:br>
              <a:rPr lang="en-US" dirty="0" smtClean="0"/>
            </a:br>
            <a:r>
              <a:rPr lang="en-US" dirty="0"/>
              <a:t>W3C Candidate Recommendation 17 December 2012</a:t>
            </a:r>
            <a:endParaRPr lang="en-US" dirty="0" smtClean="0"/>
          </a:p>
          <a:p>
            <a:endParaRPr lang="en-US" dirty="0"/>
          </a:p>
          <a:p>
            <a:r>
              <a:rPr lang="en-US" dirty="0" smtClean="0"/>
              <a:t>Unsafe by default.</a:t>
            </a:r>
            <a:endParaRPr lang="en-US" dirty="0"/>
          </a:p>
        </p:txBody>
      </p:sp>
    </p:spTree>
    <p:extLst>
      <p:ext uri="{BB962C8B-B14F-4D97-AF65-F5344CB8AC3E}">
        <p14:creationId xmlns:p14="http://schemas.microsoft.com/office/powerpoint/2010/main" val="35845136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chor="b"/>
          <a:lstStyle/>
          <a:p>
            <a:r>
              <a:rPr lang="en-US" dirty="0" smtClean="0"/>
              <a:t>A </a:t>
            </a:r>
            <a:r>
              <a:rPr lang="en-US" dirty="0" err="1" smtClean="0"/>
              <a:t>mashup</a:t>
            </a:r>
            <a:r>
              <a:rPr lang="en-US" dirty="0" smtClean="0"/>
              <a:t> is a self-inflicted XSS attack.</a:t>
            </a:r>
            <a:endParaRPr lang="en-US" dirty="0"/>
          </a:p>
        </p:txBody>
      </p:sp>
      <p:sp>
        <p:nvSpPr>
          <p:cNvPr id="5" name="Subtitle 4"/>
          <p:cNvSpPr>
            <a:spLocks noGrp="1"/>
          </p:cNvSpPr>
          <p:nvPr>
            <p:ph type="subTitle" idx="1"/>
          </p:nvPr>
        </p:nvSpPr>
        <p:spPr>
          <a:xfrm>
            <a:off x="745723" y="3886200"/>
            <a:ext cx="7625919" cy="1752600"/>
          </a:xfrm>
        </p:spPr>
        <p:txBody>
          <a:bodyPr anchor="t"/>
          <a:lstStyle/>
          <a:p>
            <a:r>
              <a:rPr lang="en-US" dirty="0" smtClean="0"/>
              <a:t>Advertising is a </a:t>
            </a:r>
            <a:r>
              <a:rPr lang="en-US" dirty="0" err="1" smtClean="0"/>
              <a:t>mashup</a:t>
            </a:r>
            <a:r>
              <a:rPr lang="en-US" dirty="0" smtClean="0"/>
              <a:t>.</a:t>
            </a:r>
          </a:p>
          <a:p>
            <a:r>
              <a:rPr lang="en-US" dirty="0"/>
              <a:t>The most reliable, cost effective method to </a:t>
            </a:r>
            <a:r>
              <a:rPr lang="en-US" dirty="0" smtClean="0"/>
              <a:t>inject evil </a:t>
            </a:r>
            <a:r>
              <a:rPr lang="en-US" dirty="0"/>
              <a:t>code </a:t>
            </a:r>
            <a:r>
              <a:rPr lang="en-US" dirty="0" smtClean="0"/>
              <a:t>is </a:t>
            </a:r>
            <a:r>
              <a:rPr lang="en-US" dirty="0"/>
              <a:t>to buy an ad.</a:t>
            </a:r>
          </a:p>
          <a:p>
            <a:endParaRPr lang="en-US" dirty="0"/>
          </a:p>
        </p:txBody>
      </p:sp>
    </p:spTree>
  </p:cSld>
  <p:clrMapOvr>
    <a:masterClrMapping/>
  </p:clrMapOvr>
  <p:transition>
    <p:fade/>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there XSS?</a:t>
            </a:r>
            <a:endParaRPr lang="en-US" dirty="0"/>
          </a:p>
        </p:txBody>
      </p:sp>
      <p:sp>
        <p:nvSpPr>
          <p:cNvPr id="3" name="Content Placeholder 2"/>
          <p:cNvSpPr>
            <a:spLocks noGrp="1"/>
          </p:cNvSpPr>
          <p:nvPr>
            <p:ph idx="1"/>
          </p:nvPr>
        </p:nvSpPr>
        <p:spPr>
          <a:ln w="38100">
            <a:solidFill>
              <a:srgbClr val="FF0000"/>
            </a:solidFill>
          </a:ln>
        </p:spPr>
        <p:txBody>
          <a:bodyPr/>
          <a:lstStyle/>
          <a:p>
            <a:r>
              <a:rPr lang="en-US" dirty="0" smtClean="0"/>
              <a:t>The web stack is too complicated.</a:t>
            </a:r>
          </a:p>
          <a:p>
            <a:pPr lvl="1">
              <a:buNone/>
            </a:pPr>
            <a:r>
              <a:rPr lang="en-US" dirty="0" smtClean="0"/>
              <a:t>Too many languages, each with its own encoding, quoting, commenting, and escapement conventions.</a:t>
            </a:r>
          </a:p>
          <a:p>
            <a:pPr lvl="1">
              <a:buNone/>
            </a:pPr>
            <a:r>
              <a:rPr lang="en-US" dirty="0" smtClean="0"/>
              <a:t>Each can be nested inside of each other.</a:t>
            </a:r>
          </a:p>
          <a:p>
            <a:pPr lvl="1">
              <a:buNone/>
            </a:pPr>
            <a:r>
              <a:rPr lang="en-US" dirty="0" smtClean="0"/>
              <a:t>Browsers do heroic things to make sense of malformed content.</a:t>
            </a:r>
          </a:p>
          <a:p>
            <a:r>
              <a:rPr lang="en-US" dirty="0" smtClean="0"/>
              <a:t>Template-based web frameworks are optimized for XSS injection.</a:t>
            </a:r>
          </a:p>
          <a:p>
            <a:pPr>
              <a:buNone/>
            </a:pPr>
            <a:endParaRPr lang="en-US" dirty="0"/>
          </a:p>
        </p:txBody>
      </p:sp>
    </p:spTree>
  </p:cSld>
  <p:clrMapOvr>
    <a:masterClrMapping/>
  </p:clrMapOvr>
  <p:transition spd="slow">
    <p:strips dir="rd"/>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there XSS?</a:t>
            </a:r>
            <a:endParaRPr lang="en-US" dirty="0"/>
          </a:p>
        </p:txBody>
      </p:sp>
      <p:sp>
        <p:nvSpPr>
          <p:cNvPr id="3" name="Content Placeholder 2"/>
          <p:cNvSpPr>
            <a:spLocks noGrp="1"/>
          </p:cNvSpPr>
          <p:nvPr>
            <p:ph idx="1"/>
          </p:nvPr>
        </p:nvSpPr>
        <p:spPr>
          <a:ln w="38100">
            <a:solidFill>
              <a:srgbClr val="FF0000"/>
            </a:solidFill>
          </a:ln>
        </p:spPr>
        <p:txBody>
          <a:bodyPr anchor="ctr">
            <a:normAutofit/>
          </a:bodyPr>
          <a:lstStyle/>
          <a:p>
            <a:r>
              <a:rPr lang="en-US" dirty="0" smtClean="0"/>
              <a:t>The JavaScript global object gives every scrap of script the same set of powerful capabilities.</a:t>
            </a:r>
          </a:p>
          <a:p>
            <a:endParaRPr lang="en-US" dirty="0" smtClean="0"/>
          </a:p>
          <a:p>
            <a:r>
              <a:rPr lang="en-US" dirty="0" smtClean="0"/>
              <a:t>As bad as it is at security, the browser is a vast improvement over everything else.</a:t>
            </a:r>
          </a:p>
        </p:txBody>
      </p:sp>
    </p:spTree>
  </p:cSld>
  <p:clrMapOvr>
    <a:masterClrMapping/>
  </p:clrMapOvr>
  <p:transition>
    <p:wipe dir="d"/>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889125"/>
            <a:ext cx="7772400" cy="1470025"/>
          </a:xfrm>
        </p:spPr>
        <p:txBody>
          <a:bodyPr anchor="t"/>
          <a:lstStyle/>
          <a:p>
            <a:r>
              <a:rPr lang="en-US" dirty="0" smtClean="0"/>
              <a:t>Confusion of Interests</a:t>
            </a:r>
            <a:endParaRPr lang="en-US" dirty="0"/>
          </a:p>
        </p:txBody>
      </p:sp>
      <p:sp>
        <p:nvSpPr>
          <p:cNvPr id="5" name="Subtitle 4"/>
          <p:cNvSpPr>
            <a:spLocks noGrp="1"/>
          </p:cNvSpPr>
          <p:nvPr>
            <p:ph type="subTitle" idx="1"/>
          </p:nvPr>
        </p:nvSpPr>
        <p:spPr>
          <a:xfrm>
            <a:off x="1371600" y="3276600"/>
            <a:ext cx="6400800" cy="3048000"/>
          </a:xfrm>
        </p:spPr>
        <p:txBody>
          <a:bodyPr>
            <a:normAutofit fontScale="92500" lnSpcReduction="10000"/>
          </a:bodyPr>
          <a:lstStyle/>
          <a:p>
            <a:r>
              <a:rPr lang="en-US" dirty="0" smtClean="0"/>
              <a:t>The browser distinguishes between the interests of the user and the interests of the site.</a:t>
            </a:r>
          </a:p>
          <a:p>
            <a:endParaRPr lang="en-US" dirty="0"/>
          </a:p>
          <a:p>
            <a:r>
              <a:rPr lang="en-US" dirty="0" smtClean="0"/>
              <a:t>It did not anticipate that multiple interests might be represented.</a:t>
            </a:r>
            <a:endParaRPr lang="en-US" dirty="0"/>
          </a:p>
        </p:txBody>
      </p:sp>
    </p:spTree>
  </p:cSld>
  <p:clrMapOvr>
    <a:masterClrMapping/>
  </p:clrMapOvr>
  <p:transition>
    <p:fade/>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0276" name="Rectangle 4"/>
          <p:cNvSpPr>
            <a:spLocks noGrp="1" noChangeArrowheads="1"/>
          </p:cNvSpPr>
          <p:nvPr>
            <p:ph type="ctrTitle"/>
          </p:nvPr>
        </p:nvSpPr>
        <p:spPr/>
        <p:txBody>
          <a:bodyPr/>
          <a:lstStyle/>
          <a:p>
            <a:r>
              <a:rPr lang="en-US" dirty="0" smtClean="0"/>
              <a:t>Within </a:t>
            </a:r>
            <a:r>
              <a:rPr lang="en-US" dirty="0"/>
              <a:t>a page, </a:t>
            </a:r>
            <a:br>
              <a:rPr lang="en-US" dirty="0"/>
            </a:br>
            <a:r>
              <a:rPr lang="en-US" dirty="0"/>
              <a:t>interests are confused.</a:t>
            </a:r>
          </a:p>
        </p:txBody>
      </p:sp>
      <p:sp>
        <p:nvSpPr>
          <p:cNvPr id="950277" name="Rectangle 5"/>
          <p:cNvSpPr>
            <a:spLocks noGrp="1" noChangeArrowheads="1"/>
          </p:cNvSpPr>
          <p:nvPr>
            <p:ph type="subTitle" idx="1"/>
          </p:nvPr>
        </p:nvSpPr>
        <p:spPr/>
        <p:txBody>
          <a:bodyPr/>
          <a:lstStyle/>
          <a:p>
            <a:r>
              <a:rPr lang="en-US" dirty="0"/>
              <a:t>An ad or a widget or an Ajax library gets the same rights as the </a:t>
            </a:r>
            <a:r>
              <a:rPr lang="en-US" dirty="0" smtClean="0"/>
              <a:t>site’s </a:t>
            </a:r>
            <a:r>
              <a:rPr lang="en-US" dirty="0"/>
              <a:t>own scripts.</a:t>
            </a:r>
          </a:p>
        </p:txBody>
      </p:sp>
    </p:spTree>
  </p:cSld>
  <p:clrMapOvr>
    <a:masterClrMapping/>
  </p:clrMapOvr>
  <p:transition>
    <p:wipe dir="d"/>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4372" name="Rectangle 4"/>
          <p:cNvSpPr>
            <a:spLocks noGrp="1" noChangeArrowheads="1"/>
          </p:cNvSpPr>
          <p:nvPr>
            <p:ph type="ctrTitle"/>
          </p:nvPr>
        </p:nvSpPr>
        <p:spPr/>
        <p:txBody>
          <a:bodyPr/>
          <a:lstStyle/>
          <a:p>
            <a:r>
              <a:rPr lang="en-US"/>
              <a:t>JavaScript got close </a:t>
            </a:r>
            <a:br>
              <a:rPr lang="en-US"/>
            </a:br>
            <a:r>
              <a:rPr lang="en-US"/>
              <a:t>to getting it right. </a:t>
            </a:r>
          </a:p>
        </p:txBody>
      </p:sp>
      <p:sp>
        <p:nvSpPr>
          <p:cNvPr id="954373" name="Rectangle 5"/>
          <p:cNvSpPr>
            <a:spLocks noGrp="1" noChangeArrowheads="1"/>
          </p:cNvSpPr>
          <p:nvPr>
            <p:ph type="subTitle" idx="1"/>
          </p:nvPr>
        </p:nvSpPr>
        <p:spPr/>
        <p:txBody>
          <a:bodyPr/>
          <a:lstStyle/>
          <a:p>
            <a:r>
              <a:rPr lang="en-US" dirty="0" smtClean="0"/>
              <a:t>It </a:t>
            </a:r>
            <a:r>
              <a:rPr lang="en-US" dirty="0"/>
              <a:t>can be repaired, becoming an object capability language.</a:t>
            </a:r>
          </a:p>
        </p:txBody>
      </p:sp>
    </p:spTree>
  </p:cSld>
  <p:clrMapOvr>
    <a:masterClrMapping/>
  </p:clrMapOvr>
  <p:transition>
    <p:wipe dir="r"/>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a:t>
            </a:r>
            <a:endParaRPr lang="en-US" dirty="0"/>
          </a:p>
        </p:txBody>
      </p:sp>
      <p:sp>
        <p:nvSpPr>
          <p:cNvPr id="3" name="Content Placeholder 2"/>
          <p:cNvSpPr>
            <a:spLocks noGrp="1"/>
          </p:cNvSpPr>
          <p:nvPr>
            <p:ph idx="1"/>
          </p:nvPr>
        </p:nvSpPr>
        <p:spPr/>
        <p:txBody>
          <a:bodyPr/>
          <a:lstStyle/>
          <a:p>
            <a:r>
              <a:rPr lang="en-US" dirty="0" smtClean="0"/>
              <a:t>HTML grants power to </a:t>
            </a:r>
            <a:r>
              <a:rPr lang="en-US" dirty="0" err="1" smtClean="0"/>
              <a:t>confusers</a:t>
            </a:r>
            <a:r>
              <a:rPr lang="en-US" dirty="0" smtClean="0"/>
              <a:t>.</a:t>
            </a:r>
          </a:p>
          <a:p>
            <a:r>
              <a:rPr lang="en-US" dirty="0" smtClean="0"/>
              <a:t>HTML is easily confused.</a:t>
            </a:r>
          </a:p>
          <a:p>
            <a:r>
              <a:rPr lang="en-US" dirty="0" smtClean="0"/>
              <a:t>HTML is forgiving because webmasters were/are incompetent.</a:t>
            </a:r>
          </a:p>
          <a:p>
            <a:endParaRPr lang="en-US" dirty="0"/>
          </a:p>
          <a:p>
            <a:r>
              <a:rPr lang="en-US" dirty="0" smtClean="0"/>
              <a:t>HTML’s API, the DOM, is also insecure.</a:t>
            </a:r>
            <a:endParaRPr lang="en-US" dirty="0"/>
          </a:p>
        </p:txBody>
      </p:sp>
    </p:spTree>
    <p:extLst>
      <p:ext uri="{BB962C8B-B14F-4D97-AF65-F5344CB8AC3E}">
        <p14:creationId xmlns:p14="http://schemas.microsoft.com/office/powerpoint/2010/main" val="3308633272"/>
      </p:ext>
    </p:extLst>
  </p:cSld>
  <p:clrMapOvr>
    <a:masterClrMapping/>
  </p:clrMapOvr>
  <p:transition spd="slow">
    <p:strips dir="rd"/>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450916"/>
            <a:ext cx="7772400" cy="1470025"/>
          </a:xfrm>
        </p:spPr>
        <p:txBody>
          <a:bodyPr/>
          <a:lstStyle/>
          <a:p>
            <a:r>
              <a:rPr lang="en-US" dirty="0" smtClean="0"/>
              <a:t>This stuff is not going </a:t>
            </a:r>
            <a:br>
              <a:rPr lang="en-US" dirty="0" smtClean="0"/>
            </a:br>
            <a:r>
              <a:rPr lang="en-US" dirty="0" smtClean="0"/>
              <a:t>to get fixed in a hurry.</a:t>
            </a:r>
            <a:endParaRPr lang="en-US" dirty="0"/>
          </a:p>
        </p:txBody>
      </p:sp>
      <p:sp>
        <p:nvSpPr>
          <p:cNvPr id="5" name="Subtitle 4"/>
          <p:cNvSpPr>
            <a:spLocks noGrp="1"/>
          </p:cNvSpPr>
          <p:nvPr>
            <p:ph type="subTitle" idx="1"/>
          </p:nvPr>
        </p:nvSpPr>
        <p:spPr>
          <a:xfrm>
            <a:off x="1371600" y="3154261"/>
            <a:ext cx="6400800" cy="2484539"/>
          </a:xfrm>
        </p:spPr>
        <p:txBody>
          <a:bodyPr/>
          <a:lstStyle/>
          <a:p>
            <a:r>
              <a:rPr lang="en-US" dirty="0" smtClean="0"/>
              <a:t>It is up to the web developer to create secure applications on an insecure platform.</a:t>
            </a:r>
          </a:p>
          <a:p>
            <a:endParaRPr lang="en-US" dirty="0" smtClean="0"/>
          </a:p>
          <a:p>
            <a:r>
              <a:rPr lang="en-US" dirty="0" smtClean="0"/>
              <a:t>But there is hope…</a:t>
            </a:r>
            <a:endParaRPr lang="en-US" dirty="0"/>
          </a:p>
        </p:txBody>
      </p:sp>
    </p:spTree>
    <p:extLst>
      <p:ext uri="{BB962C8B-B14F-4D97-AF65-F5344CB8AC3E}">
        <p14:creationId xmlns:p14="http://schemas.microsoft.com/office/powerpoint/2010/main" val="1777576361"/>
      </p:ext>
    </p:extLst>
  </p:cSld>
  <p:clrMapOvr>
    <a:masterClrMapping/>
  </p:clrMapOvr>
  <p:transition spd="slow">
    <p:strips dir="rd"/>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smtClean="0"/>
              <a:t>Any unit of software should be given just the </a:t>
            </a:r>
            <a:r>
              <a:rPr lang="en-US" dirty="0" smtClean="0">
                <a:latin typeface="Cheltenhm BdItHd BT" pitchFamily="18" charset="0"/>
              </a:rPr>
              <a:t>capabilities</a:t>
            </a:r>
            <a:r>
              <a:rPr lang="en-US" dirty="0" smtClean="0"/>
              <a:t> it needs to do its work, and no more.</a:t>
            </a:r>
            <a:endParaRPr lang="en-US" dirty="0"/>
          </a:p>
        </p:txBody>
      </p:sp>
      <p:sp>
        <p:nvSpPr>
          <p:cNvPr id="4" name="Subtitle 3"/>
          <p:cNvSpPr>
            <a:spLocks noGrp="1"/>
          </p:cNvSpPr>
          <p:nvPr>
            <p:ph type="subTitle" idx="1"/>
          </p:nvPr>
        </p:nvSpPr>
        <p:spPr/>
        <p:txBody>
          <a:bodyPr anchor="b"/>
          <a:lstStyle/>
          <a:p>
            <a:r>
              <a:rPr lang="en-US" dirty="0" smtClean="0"/>
              <a:t>The Principle of Least Authority</a:t>
            </a:r>
            <a:endParaRPr lang="en-US" dirty="0"/>
          </a:p>
        </p:txBody>
      </p:sp>
    </p:spTree>
    <p:extLst>
      <p:ext uri="{BB962C8B-B14F-4D97-AF65-F5344CB8AC3E}">
        <p14:creationId xmlns:p14="http://schemas.microsoft.com/office/powerpoint/2010/main" val="3824522897"/>
      </p:ext>
    </p:extLst>
  </p:cSld>
  <p:clrMapOvr>
    <a:masterClrMapping/>
  </p:clrMapOvr>
  <p:transition spd="slow">
    <p:push dir="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Principles</a:t>
            </a:r>
            <a:endParaRPr lang="en-US" dirty="0"/>
          </a:p>
        </p:txBody>
      </p:sp>
      <p:sp>
        <p:nvSpPr>
          <p:cNvPr id="5" name="Subtitle 4"/>
          <p:cNvSpPr>
            <a:spLocks noGrp="1"/>
          </p:cNvSpPr>
          <p:nvPr>
            <p:ph type="subTitle" idx="1"/>
          </p:nvPr>
        </p:nvSpPr>
        <p:spPr/>
        <p:txBody>
          <a:bodyPr/>
          <a:lstStyle/>
          <a:p>
            <a:r>
              <a:rPr lang="en-US" dirty="0"/>
              <a:t>Not </a:t>
            </a:r>
            <a:r>
              <a:rPr lang="en-US" dirty="0" err="1" smtClean="0"/>
              <a:t>trix</a:t>
            </a:r>
            <a:r>
              <a:rPr lang="en-US" dirty="0" smtClean="0"/>
              <a:t> </a:t>
            </a:r>
            <a:r>
              <a:rPr lang="en-US" dirty="0"/>
              <a:t>and </a:t>
            </a:r>
            <a:r>
              <a:rPr lang="en-US" dirty="0" err="1"/>
              <a:t>hax</a:t>
            </a:r>
            <a:r>
              <a:rPr lang="en-US" dirty="0"/>
              <a:t>.</a:t>
            </a:r>
          </a:p>
        </p:txBody>
      </p:sp>
    </p:spTree>
    <p:extLst>
      <p:ext uri="{BB962C8B-B14F-4D97-AF65-F5344CB8AC3E}">
        <p14:creationId xmlns:p14="http://schemas.microsoft.com/office/powerpoint/2010/main" val="4113231785"/>
      </p:ext>
    </p:extLst>
  </p:cSld>
  <p:clrMapOvr>
    <a:masterClrMapping/>
  </p:clrMapOvr>
  <p:transition spd="slow">
    <p:strips dir="rd"/>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The Actor Model</a:t>
            </a:r>
            <a:endParaRPr lang="en-US" dirty="0"/>
          </a:p>
        </p:txBody>
      </p:sp>
      <p:sp>
        <p:nvSpPr>
          <p:cNvPr id="5" name="Subtitle 4"/>
          <p:cNvSpPr>
            <a:spLocks noGrp="1"/>
          </p:cNvSpPr>
          <p:nvPr>
            <p:ph type="subTitle" idx="1"/>
          </p:nvPr>
        </p:nvSpPr>
        <p:spPr/>
        <p:txBody>
          <a:bodyPr/>
          <a:lstStyle/>
          <a:p>
            <a:r>
              <a:rPr lang="en-US" dirty="0" smtClean="0"/>
              <a:t>1973</a:t>
            </a:r>
            <a:endParaRPr lang="en-US" dirty="0"/>
          </a:p>
        </p:txBody>
      </p:sp>
    </p:spTree>
    <p:extLst>
      <p:ext uri="{BB962C8B-B14F-4D97-AF65-F5344CB8AC3E}">
        <p14:creationId xmlns:p14="http://schemas.microsoft.com/office/powerpoint/2010/main" val="1081273749"/>
      </p:ext>
    </p:extLst>
  </p:cSld>
  <p:clrMapOvr>
    <a:masterClrMapping/>
  </p:clrMapOvr>
  <p:transition spd="slow">
    <p:strips dir="rd"/>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Actor Model</a:t>
            </a:r>
            <a:endParaRPr lang="en-US" dirty="0"/>
          </a:p>
        </p:txBody>
      </p:sp>
      <p:sp>
        <p:nvSpPr>
          <p:cNvPr id="3" name="Content Placeholder 2"/>
          <p:cNvSpPr>
            <a:spLocks noGrp="1"/>
          </p:cNvSpPr>
          <p:nvPr>
            <p:ph idx="1"/>
          </p:nvPr>
        </p:nvSpPr>
        <p:spPr/>
        <p:txBody>
          <a:bodyPr>
            <a:normAutofit lnSpcReduction="10000"/>
          </a:bodyPr>
          <a:lstStyle/>
          <a:p>
            <a:r>
              <a:rPr lang="en-US" dirty="0" smtClean="0"/>
              <a:t>An actor is a computational entity.</a:t>
            </a:r>
          </a:p>
          <a:p>
            <a:r>
              <a:rPr lang="en-US" dirty="0" smtClean="0"/>
              <a:t>An actor can send a message to another actor only if it knows its address.</a:t>
            </a:r>
          </a:p>
          <a:p>
            <a:r>
              <a:rPr lang="en-US" dirty="0" smtClean="0"/>
              <a:t>An actor can create a new actor.</a:t>
            </a:r>
          </a:p>
          <a:p>
            <a:r>
              <a:rPr lang="en-US" dirty="0" smtClean="0"/>
              <a:t>An actor can receive messages.</a:t>
            </a:r>
          </a:p>
          <a:p>
            <a:endParaRPr lang="en-US" dirty="0"/>
          </a:p>
          <a:p>
            <a:r>
              <a:rPr lang="en-US" dirty="0" smtClean="0"/>
              <a:t>Web workers are actors.</a:t>
            </a:r>
          </a:p>
          <a:p>
            <a:r>
              <a:rPr lang="en-US" dirty="0" smtClean="0"/>
              <a:t>Web services are not…</a:t>
            </a:r>
            <a:endParaRPr lang="en-US" dirty="0"/>
          </a:p>
        </p:txBody>
      </p:sp>
    </p:spTree>
    <p:extLst>
      <p:ext uri="{BB962C8B-B14F-4D97-AF65-F5344CB8AC3E}">
        <p14:creationId xmlns:p14="http://schemas.microsoft.com/office/powerpoint/2010/main" val="458502402"/>
      </p:ext>
    </p:extLst>
  </p:cSld>
  <p:clrMapOvr>
    <a:masterClrMapping/>
  </p:clrMapOvr>
  <p:transition spd="slow">
    <p:strips dir="rd"/>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685800" y="1660641"/>
            <a:ext cx="7772400" cy="1470025"/>
          </a:xfrm>
        </p:spPr>
        <p:txBody>
          <a:bodyPr/>
          <a:lstStyle/>
          <a:p>
            <a:r>
              <a:rPr lang="en-US" dirty="0" err="1" smtClean="0">
                <a:latin typeface="Cheltenhm BdItHd BT" pitchFamily="18" charset="0"/>
              </a:rPr>
              <a:t>Waterken</a:t>
            </a:r>
            <a:r>
              <a:rPr lang="en-US" dirty="0" smtClean="0"/>
              <a:t> applies the actor model to web services.</a:t>
            </a:r>
            <a:endParaRPr lang="en-US" dirty="0"/>
          </a:p>
        </p:txBody>
      </p:sp>
      <p:sp>
        <p:nvSpPr>
          <p:cNvPr id="5" name="Subtitle 4"/>
          <p:cNvSpPr>
            <a:spLocks noGrp="1"/>
          </p:cNvSpPr>
          <p:nvPr>
            <p:ph type="subTitle" idx="1"/>
          </p:nvPr>
        </p:nvSpPr>
        <p:spPr>
          <a:xfrm>
            <a:off x="1371600" y="3466750"/>
            <a:ext cx="6400800" cy="1752600"/>
          </a:xfrm>
        </p:spPr>
        <p:txBody>
          <a:bodyPr/>
          <a:lstStyle/>
          <a:p>
            <a:r>
              <a:rPr lang="en-US" dirty="0" smtClean="0"/>
              <a:t>Distributed, reliable services. http://www.waterken.com/</a:t>
            </a:r>
            <a:endParaRPr lang="en-US" dirty="0"/>
          </a:p>
        </p:txBody>
      </p:sp>
      <p:pic>
        <p:nvPicPr>
          <p:cNvPr id="9216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038600"/>
            <a:ext cx="1981200" cy="2819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7482406"/>
      </p:ext>
    </p:extLst>
  </p:cSld>
  <p:clrMapOvr>
    <a:masterClrMapping/>
  </p:clrMapOvr>
  <p:transition spd="slow">
    <p:push dir="u"/>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Capability</a:t>
            </a:r>
            <a:endParaRPr lang="en-US" dirty="0"/>
          </a:p>
        </p:txBody>
      </p:sp>
      <p:sp>
        <p:nvSpPr>
          <p:cNvPr id="4" name="Subtitle 3"/>
          <p:cNvSpPr>
            <a:spLocks noGrp="1"/>
          </p:cNvSpPr>
          <p:nvPr>
            <p:ph type="subTitle" idx="1"/>
          </p:nvPr>
        </p:nvSpPr>
        <p:spPr>
          <a:xfrm>
            <a:off x="0" y="3886200"/>
            <a:ext cx="9144000" cy="1752600"/>
          </a:xfrm>
        </p:spPr>
        <p:txBody>
          <a:bodyPr/>
          <a:lstStyle/>
          <a:p>
            <a:r>
              <a:rPr lang="en-US" dirty="0" smtClean="0"/>
              <a:t>An address of an actor is a </a:t>
            </a:r>
            <a:r>
              <a:rPr lang="en-US" dirty="0" smtClean="0">
                <a:latin typeface="Cheltenhm BdItHd BT" pitchFamily="18" charset="0"/>
              </a:rPr>
              <a:t>capability</a:t>
            </a:r>
            <a:r>
              <a:rPr lang="en-US" dirty="0" smtClean="0"/>
              <a:t>.</a:t>
            </a:r>
          </a:p>
          <a:p>
            <a:r>
              <a:rPr lang="en-US" dirty="0" smtClean="0"/>
              <a:t>A reference to an object is a </a:t>
            </a:r>
            <a:r>
              <a:rPr lang="en-US" dirty="0" smtClean="0">
                <a:latin typeface="Cheltenhm BdItHd BT" pitchFamily="18" charset="0"/>
              </a:rPr>
              <a:t>capability</a:t>
            </a:r>
            <a:r>
              <a:rPr lang="en-US" dirty="0" smtClean="0"/>
              <a:t>.</a:t>
            </a:r>
            <a:endParaRPr lang="en-US" dirty="0"/>
          </a:p>
        </p:txBody>
      </p:sp>
    </p:spTree>
    <p:extLst>
      <p:ext uri="{BB962C8B-B14F-4D97-AF65-F5344CB8AC3E}">
        <p14:creationId xmlns:p14="http://schemas.microsoft.com/office/powerpoint/2010/main" val="718922381"/>
      </p:ext>
    </p:extLst>
  </p:cSld>
  <p:clrMapOvr>
    <a:masterClrMapping/>
  </p:clrMapOvr>
  <p:transition spd="slow">
    <p:strips dir="rd"/>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6420" name="Rectangle 4"/>
          <p:cNvSpPr>
            <a:spLocks noGrp="1" noChangeArrowheads="1"/>
          </p:cNvSpPr>
          <p:nvPr>
            <p:ph type="ctrTitle"/>
          </p:nvPr>
        </p:nvSpPr>
        <p:spPr/>
        <p:txBody>
          <a:bodyPr/>
          <a:lstStyle/>
          <a:p>
            <a:r>
              <a:rPr lang="en-US" sz="6000"/>
              <a:t>An Introduction to</a:t>
            </a:r>
            <a:br>
              <a:rPr lang="en-US" sz="6000"/>
            </a:br>
            <a:r>
              <a:rPr lang="en-US" sz="6000"/>
              <a:t>Object Capabilities</a:t>
            </a:r>
          </a:p>
        </p:txBody>
      </p:sp>
      <p:sp>
        <p:nvSpPr>
          <p:cNvPr id="956421" name="Rectangle 5"/>
          <p:cNvSpPr>
            <a:spLocks noGrp="1" noChangeArrowheads="1"/>
          </p:cNvSpPr>
          <p:nvPr>
            <p:ph type="subTitle" idx="1"/>
          </p:nvPr>
        </p:nvSpPr>
        <p:spPr/>
        <p:txBody>
          <a:bodyPr/>
          <a:lstStyle/>
          <a:p>
            <a:endParaRPr lang="en-US"/>
          </a:p>
        </p:txBody>
      </p:sp>
    </p:spTree>
  </p:cSld>
  <p:clrMapOvr>
    <a:masterClrMapping/>
  </p:clrMapOvr>
  <p:transition spd="slow">
    <p:strips dir="rd"/>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3478" name="Text Box 6"/>
          <p:cNvSpPr txBox="1">
            <a:spLocks noChangeArrowheads="1"/>
          </p:cNvSpPr>
          <p:nvPr/>
        </p:nvSpPr>
        <p:spPr bwMode="auto">
          <a:xfrm>
            <a:off x="4737100" y="1289050"/>
            <a:ext cx="3260725" cy="2286000"/>
          </a:xfrm>
          <a:prstGeom prst="rect">
            <a:avLst/>
          </a:prstGeom>
          <a:noFill/>
          <a:ln w="9525">
            <a:noFill/>
            <a:miter lim="800000"/>
            <a:headEnd/>
            <a:tailEnd/>
          </a:ln>
          <a:effectLst/>
        </p:spPr>
        <p:txBody>
          <a:bodyPr>
            <a:spAutoFit/>
          </a:bodyPr>
          <a:lstStyle/>
          <a:p>
            <a:pPr>
              <a:spcBef>
                <a:spcPct val="50000"/>
              </a:spcBef>
            </a:pPr>
            <a:r>
              <a:rPr lang="en-US" sz="3200">
                <a:solidFill>
                  <a:schemeClr val="bg1"/>
                </a:solidFill>
              </a:rPr>
              <a:t>A is an Object.</a:t>
            </a:r>
          </a:p>
          <a:p>
            <a:pPr>
              <a:spcBef>
                <a:spcPct val="50000"/>
              </a:spcBef>
            </a:pPr>
            <a:r>
              <a:rPr lang="en-US" sz="3200">
                <a:solidFill>
                  <a:schemeClr val="bg1"/>
                </a:solidFill>
              </a:rPr>
              <a:t>Object A has state and behavior.</a:t>
            </a:r>
          </a:p>
        </p:txBody>
      </p:sp>
      <p:graphicFrame>
        <p:nvGraphicFramePr>
          <p:cNvPr id="873482" name="Object 10"/>
          <p:cNvGraphicFramePr>
            <a:graphicFrameLocks noChangeAspect="1"/>
          </p:cNvGraphicFramePr>
          <p:nvPr/>
        </p:nvGraphicFramePr>
        <p:xfrm>
          <a:off x="2832100" y="2368550"/>
          <a:ext cx="3481388" cy="2120900"/>
        </p:xfrm>
        <a:graphic>
          <a:graphicData uri="http://schemas.openxmlformats.org/presentationml/2006/ole">
            <mc:AlternateContent xmlns:mc="http://schemas.openxmlformats.org/markup-compatibility/2006">
              <mc:Choice xmlns:v="urn:schemas-microsoft-com:vml" Requires="v">
                <p:oleObj spid="_x0000_s873594" name="Visio" r:id="rId3" imgW="3533299" imgH="2172414" progId="Visio.Drawing.6">
                  <p:embed/>
                </p:oleObj>
              </mc:Choice>
              <mc:Fallback>
                <p:oleObj name="Visio" r:id="rId3" imgW="3533299" imgH="2172414" progId="Visio.Drawing.6">
                  <p:embed/>
                  <p:pic>
                    <p:nvPicPr>
                      <p:cNvPr id="0" name="Picture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2100" y="2368550"/>
                        <a:ext cx="3481388"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spd="slow">
    <p:strips dir="rd"/>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6546" name="Text Box 2"/>
          <p:cNvSpPr txBox="1">
            <a:spLocks noChangeArrowheads="1"/>
          </p:cNvSpPr>
          <p:nvPr/>
        </p:nvSpPr>
        <p:spPr bwMode="auto">
          <a:xfrm>
            <a:off x="1273175" y="3951288"/>
            <a:ext cx="3260725" cy="1554162"/>
          </a:xfrm>
          <a:prstGeom prst="rect">
            <a:avLst/>
          </a:prstGeom>
          <a:noFill/>
          <a:ln w="9525">
            <a:noFill/>
            <a:miter lim="800000"/>
            <a:headEnd/>
            <a:tailEnd/>
          </a:ln>
          <a:effectLst/>
        </p:spPr>
        <p:txBody>
          <a:bodyPr>
            <a:spAutoFit/>
          </a:bodyPr>
          <a:lstStyle/>
          <a:p>
            <a:pPr>
              <a:spcBef>
                <a:spcPct val="50000"/>
              </a:spcBef>
            </a:pPr>
            <a:r>
              <a:rPr lang="en-US" sz="3200">
                <a:solidFill>
                  <a:schemeClr val="bg1"/>
                </a:solidFill>
              </a:rPr>
              <a:t>Object A has a reference to Object B.</a:t>
            </a:r>
          </a:p>
        </p:txBody>
      </p:sp>
      <p:graphicFrame>
        <p:nvGraphicFramePr>
          <p:cNvPr id="876548" name="Object 4"/>
          <p:cNvGraphicFramePr>
            <a:graphicFrameLocks noChangeAspect="1"/>
          </p:cNvGraphicFramePr>
          <p:nvPr/>
        </p:nvGraphicFramePr>
        <p:xfrm>
          <a:off x="2832100" y="2368550"/>
          <a:ext cx="3481388" cy="2120900"/>
        </p:xfrm>
        <a:graphic>
          <a:graphicData uri="http://schemas.openxmlformats.org/presentationml/2006/ole">
            <mc:AlternateContent xmlns:mc="http://schemas.openxmlformats.org/markup-compatibility/2006">
              <mc:Choice xmlns:v="urn:schemas-microsoft-com:vml" Requires="v">
                <p:oleObj spid="_x0000_s876660" name="Visio" r:id="rId3" imgW="3533299" imgH="2172414" progId="Visio.Drawing.6">
                  <p:embed/>
                </p:oleObj>
              </mc:Choice>
              <mc:Fallback>
                <p:oleObj name="Visio" r:id="rId3" imgW="3533299" imgH="2172414" progId="Visio.Drawing.6">
                  <p:embed/>
                  <p:pic>
                    <p:nvPicPr>
                      <p:cNvPr id="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2100" y="2368550"/>
                        <a:ext cx="3481388"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76549" name="Text Box 5"/>
          <p:cNvSpPr txBox="1">
            <a:spLocks noChangeArrowheads="1"/>
          </p:cNvSpPr>
          <p:nvPr/>
        </p:nvSpPr>
        <p:spPr bwMode="auto">
          <a:xfrm>
            <a:off x="5170488" y="4624388"/>
            <a:ext cx="3567112" cy="1187450"/>
          </a:xfrm>
          <a:prstGeom prst="rect">
            <a:avLst/>
          </a:prstGeom>
          <a:noFill/>
          <a:ln w="9525">
            <a:noFill/>
            <a:miter lim="800000"/>
            <a:headEnd/>
            <a:tailEnd/>
          </a:ln>
          <a:effectLst/>
        </p:spPr>
        <p:txBody>
          <a:bodyPr>
            <a:spAutoFit/>
          </a:bodyPr>
          <a:lstStyle/>
          <a:p>
            <a:pPr>
              <a:spcBef>
                <a:spcPct val="50000"/>
              </a:spcBef>
            </a:pPr>
            <a:r>
              <a:rPr lang="en-US" sz="2400">
                <a:solidFill>
                  <a:schemeClr val="bg1"/>
                </a:solidFill>
              </a:rPr>
              <a:t>An object can have references to other objects.</a:t>
            </a:r>
          </a:p>
        </p:txBody>
      </p:sp>
      <p:sp>
        <p:nvSpPr>
          <p:cNvPr id="876550" name="Rectangle 6"/>
          <p:cNvSpPr>
            <a:spLocks noGrp="1" noChangeArrowheads="1"/>
          </p:cNvSpPr>
          <p:nvPr>
            <p:ph type="title"/>
          </p:nvPr>
        </p:nvSpPr>
        <p:spPr/>
        <p:txBody>
          <a:bodyPr/>
          <a:lstStyle/>
          <a:p>
            <a:r>
              <a:rPr lang="en-US" sz="6600"/>
              <a:t>has-a</a:t>
            </a:r>
          </a:p>
        </p:txBody>
      </p:sp>
    </p:spTree>
  </p:cSld>
  <p:clrMapOvr>
    <a:masterClrMapping/>
  </p:clrMapOvr>
  <p:transition spd="slow">
    <p:strips dir="rd"/>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5522" name="Text Box 2"/>
          <p:cNvSpPr txBox="1">
            <a:spLocks noChangeArrowheads="1"/>
          </p:cNvSpPr>
          <p:nvPr/>
        </p:nvSpPr>
        <p:spPr bwMode="auto">
          <a:xfrm>
            <a:off x="1273175" y="3865563"/>
            <a:ext cx="3260725" cy="1554162"/>
          </a:xfrm>
          <a:prstGeom prst="rect">
            <a:avLst/>
          </a:prstGeom>
          <a:noFill/>
          <a:ln w="9525">
            <a:noFill/>
            <a:miter lim="800000"/>
            <a:headEnd/>
            <a:tailEnd/>
          </a:ln>
          <a:effectLst/>
        </p:spPr>
        <p:txBody>
          <a:bodyPr>
            <a:spAutoFit/>
          </a:bodyPr>
          <a:lstStyle/>
          <a:p>
            <a:pPr>
              <a:spcBef>
                <a:spcPct val="50000"/>
              </a:spcBef>
            </a:pPr>
            <a:r>
              <a:rPr lang="en-US" sz="3200">
                <a:solidFill>
                  <a:schemeClr val="bg1"/>
                </a:solidFill>
              </a:rPr>
              <a:t>...because it has a reference to Object B.</a:t>
            </a:r>
          </a:p>
        </p:txBody>
      </p:sp>
      <p:sp>
        <p:nvSpPr>
          <p:cNvPr id="875524" name="Text Box 4"/>
          <p:cNvSpPr txBox="1">
            <a:spLocks noChangeArrowheads="1"/>
          </p:cNvSpPr>
          <p:nvPr/>
        </p:nvSpPr>
        <p:spPr bwMode="auto">
          <a:xfrm>
            <a:off x="1425575" y="665163"/>
            <a:ext cx="3260725" cy="1554162"/>
          </a:xfrm>
          <a:prstGeom prst="rect">
            <a:avLst/>
          </a:prstGeom>
          <a:noFill/>
          <a:ln w="9525">
            <a:noFill/>
            <a:miter lim="800000"/>
            <a:headEnd/>
            <a:tailEnd/>
          </a:ln>
          <a:effectLst/>
        </p:spPr>
        <p:txBody>
          <a:bodyPr>
            <a:spAutoFit/>
          </a:bodyPr>
          <a:lstStyle/>
          <a:p>
            <a:pPr>
              <a:spcBef>
                <a:spcPct val="50000"/>
              </a:spcBef>
            </a:pPr>
            <a:r>
              <a:rPr lang="en-US" sz="3200">
                <a:solidFill>
                  <a:schemeClr val="bg1"/>
                </a:solidFill>
              </a:rPr>
              <a:t>Object A can communicate with Object B...</a:t>
            </a:r>
          </a:p>
        </p:txBody>
      </p:sp>
      <p:graphicFrame>
        <p:nvGraphicFramePr>
          <p:cNvPr id="875525" name="Object 5"/>
          <p:cNvGraphicFramePr>
            <a:graphicFrameLocks noChangeAspect="1"/>
          </p:cNvGraphicFramePr>
          <p:nvPr/>
        </p:nvGraphicFramePr>
        <p:xfrm>
          <a:off x="2832100" y="2368550"/>
          <a:ext cx="3481388" cy="2120900"/>
        </p:xfrm>
        <a:graphic>
          <a:graphicData uri="http://schemas.openxmlformats.org/presentationml/2006/ole">
            <mc:AlternateContent xmlns:mc="http://schemas.openxmlformats.org/markup-compatibility/2006">
              <mc:Choice xmlns:v="urn:schemas-microsoft-com:vml" Requires="v">
                <p:oleObj spid="_x0000_s875637" name="Visio" r:id="rId3" imgW="3533299" imgH="2172414" progId="Visio.Drawing.6">
                  <p:embed/>
                </p:oleObj>
              </mc:Choice>
              <mc:Fallback>
                <p:oleObj name="Visio" r:id="rId3" imgW="3533299" imgH="2172414" progId="Visio.Drawing.6">
                  <p:embed/>
                  <p:pic>
                    <p:nvPicPr>
                      <p:cNvPr id="0"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2100" y="2368550"/>
                        <a:ext cx="3481388"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spd="slow">
    <p:strips dir="rd"/>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7507" name="Text Box 3"/>
          <p:cNvSpPr txBox="1">
            <a:spLocks noChangeArrowheads="1"/>
          </p:cNvSpPr>
          <p:nvPr/>
        </p:nvSpPr>
        <p:spPr bwMode="auto">
          <a:xfrm>
            <a:off x="5489575" y="309563"/>
            <a:ext cx="3260725" cy="3016250"/>
          </a:xfrm>
          <a:prstGeom prst="rect">
            <a:avLst/>
          </a:prstGeom>
          <a:noFill/>
          <a:ln w="9525">
            <a:noFill/>
            <a:miter lim="800000"/>
            <a:headEnd/>
            <a:tailEnd/>
          </a:ln>
          <a:effectLst/>
        </p:spPr>
        <p:txBody>
          <a:bodyPr>
            <a:spAutoFit/>
          </a:bodyPr>
          <a:lstStyle/>
          <a:p>
            <a:pPr>
              <a:spcBef>
                <a:spcPct val="50000"/>
              </a:spcBef>
            </a:pPr>
            <a:r>
              <a:rPr lang="en-US" sz="3200">
                <a:solidFill>
                  <a:schemeClr val="bg1"/>
                </a:solidFill>
              </a:rPr>
              <a:t>Object B provides an interface that constrains access to its own state and references.</a:t>
            </a:r>
          </a:p>
        </p:txBody>
      </p:sp>
      <p:graphicFrame>
        <p:nvGraphicFramePr>
          <p:cNvPr id="917508" name="Object 4"/>
          <p:cNvGraphicFramePr>
            <a:graphicFrameLocks noChangeAspect="1"/>
          </p:cNvGraphicFramePr>
          <p:nvPr/>
        </p:nvGraphicFramePr>
        <p:xfrm>
          <a:off x="2832100" y="2368550"/>
          <a:ext cx="3481388" cy="2120900"/>
        </p:xfrm>
        <a:graphic>
          <a:graphicData uri="http://schemas.openxmlformats.org/presentationml/2006/ole">
            <mc:AlternateContent xmlns:mc="http://schemas.openxmlformats.org/markup-compatibility/2006">
              <mc:Choice xmlns:v="urn:schemas-microsoft-com:vml" Requires="v">
                <p:oleObj spid="_x0000_s917620" name="Visio" r:id="rId3" imgW="3533299" imgH="2172414" progId="Visio.Drawing.6">
                  <p:embed/>
                </p:oleObj>
              </mc:Choice>
              <mc:Fallback>
                <p:oleObj name="Visio" r:id="rId3" imgW="3533299" imgH="2172414" progId="Visio.Drawing.6">
                  <p:embed/>
                  <p:pic>
                    <p:nvPicPr>
                      <p:cNvPr id="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2100" y="2368550"/>
                        <a:ext cx="3481388"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17509" name="Text Box 5"/>
          <p:cNvSpPr txBox="1">
            <a:spLocks noChangeArrowheads="1"/>
          </p:cNvSpPr>
          <p:nvPr/>
        </p:nvSpPr>
        <p:spPr bwMode="auto">
          <a:xfrm>
            <a:off x="1677988" y="5081588"/>
            <a:ext cx="5486400" cy="1066800"/>
          </a:xfrm>
          <a:prstGeom prst="rect">
            <a:avLst/>
          </a:prstGeom>
          <a:noFill/>
          <a:ln w="9525">
            <a:noFill/>
            <a:miter lim="800000"/>
            <a:headEnd/>
            <a:tailEnd/>
          </a:ln>
          <a:effectLst/>
        </p:spPr>
        <p:txBody>
          <a:bodyPr>
            <a:spAutoFit/>
          </a:bodyPr>
          <a:lstStyle/>
          <a:p>
            <a:pPr>
              <a:spcBef>
                <a:spcPct val="50000"/>
              </a:spcBef>
            </a:pPr>
            <a:r>
              <a:rPr lang="en-US" sz="3200" dirty="0">
                <a:solidFill>
                  <a:schemeClr val="bg1"/>
                </a:solidFill>
              </a:rPr>
              <a:t>Object A does not get access to Object </a:t>
            </a:r>
            <a:r>
              <a:rPr lang="en-US" sz="3200" dirty="0" smtClean="0">
                <a:solidFill>
                  <a:schemeClr val="bg1"/>
                </a:solidFill>
              </a:rPr>
              <a:t>B’s </a:t>
            </a:r>
            <a:r>
              <a:rPr lang="en-US" sz="3200" dirty="0">
                <a:solidFill>
                  <a:schemeClr val="bg1"/>
                </a:solidFill>
              </a:rPr>
              <a:t>innards.</a:t>
            </a:r>
          </a:p>
        </p:txBody>
      </p:sp>
    </p:spTree>
  </p:cSld>
  <p:clrMapOvr>
    <a:masterClrMapping/>
  </p:clrMapOvr>
  <p:transition spd="slow">
    <p:strips dir="rd"/>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Text Box 2"/>
          <p:cNvSpPr txBox="1">
            <a:spLocks noChangeArrowheads="1"/>
          </p:cNvSpPr>
          <p:nvPr/>
        </p:nvSpPr>
        <p:spPr bwMode="auto">
          <a:xfrm>
            <a:off x="958850" y="309563"/>
            <a:ext cx="7162800" cy="1554162"/>
          </a:xfrm>
          <a:prstGeom prst="rect">
            <a:avLst/>
          </a:prstGeom>
          <a:noFill/>
          <a:ln w="9525">
            <a:noFill/>
            <a:miter lim="800000"/>
            <a:headEnd/>
            <a:tailEnd/>
          </a:ln>
          <a:effectLst/>
        </p:spPr>
        <p:txBody>
          <a:bodyPr>
            <a:spAutoFit/>
          </a:bodyPr>
          <a:lstStyle/>
          <a:p>
            <a:pPr>
              <a:spcBef>
                <a:spcPct val="50000"/>
              </a:spcBef>
            </a:pPr>
            <a:r>
              <a:rPr lang="en-US" sz="3200">
                <a:solidFill>
                  <a:schemeClr val="bg1"/>
                </a:solidFill>
              </a:rPr>
              <a:t>Object A does not have a reference to Object C, so Object A cannot communicate with Object C.</a:t>
            </a:r>
          </a:p>
        </p:txBody>
      </p:sp>
      <p:graphicFrame>
        <p:nvGraphicFramePr>
          <p:cNvPr id="920579" name="Object 3"/>
          <p:cNvGraphicFramePr>
            <a:graphicFrameLocks noChangeAspect="1"/>
          </p:cNvGraphicFramePr>
          <p:nvPr/>
        </p:nvGraphicFramePr>
        <p:xfrm>
          <a:off x="2832100" y="2368550"/>
          <a:ext cx="3481388" cy="2120900"/>
        </p:xfrm>
        <a:graphic>
          <a:graphicData uri="http://schemas.openxmlformats.org/presentationml/2006/ole">
            <mc:AlternateContent xmlns:mc="http://schemas.openxmlformats.org/markup-compatibility/2006">
              <mc:Choice xmlns:v="urn:schemas-microsoft-com:vml" Requires="v">
                <p:oleObj spid="_x0000_s920805" name="Visio" r:id="rId3" imgW="3533299" imgH="2172414" progId="Visio.Drawing.6">
                  <p:embed/>
                </p:oleObj>
              </mc:Choice>
              <mc:Fallback>
                <p:oleObj name="Visio" r:id="rId3" imgW="3533299" imgH="2172414" progId="Visio.Drawing.6">
                  <p:embed/>
                  <p:pic>
                    <p:nvPicPr>
                      <p:cNvPr id="0"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2100" y="2368550"/>
                        <a:ext cx="3481388"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20580" name="Text Box 4"/>
          <p:cNvSpPr txBox="1">
            <a:spLocks noChangeArrowheads="1"/>
          </p:cNvSpPr>
          <p:nvPr/>
        </p:nvSpPr>
        <p:spPr bwMode="auto">
          <a:xfrm>
            <a:off x="508000" y="3759200"/>
            <a:ext cx="4683125" cy="2528888"/>
          </a:xfrm>
          <a:prstGeom prst="rect">
            <a:avLst/>
          </a:prstGeom>
          <a:noFill/>
          <a:ln w="9525">
            <a:noFill/>
            <a:miter lim="800000"/>
            <a:headEnd/>
            <a:tailEnd/>
          </a:ln>
          <a:effectLst/>
        </p:spPr>
        <p:txBody>
          <a:bodyPr>
            <a:spAutoFit/>
          </a:bodyPr>
          <a:lstStyle/>
          <a:p>
            <a:pPr>
              <a:spcBef>
                <a:spcPct val="50000"/>
              </a:spcBef>
            </a:pPr>
            <a:r>
              <a:rPr lang="en-US" sz="3200">
                <a:solidFill>
                  <a:schemeClr val="bg1"/>
                </a:solidFill>
              </a:rPr>
              <a:t>In an Object Capability System, an object can only communicate with objects that it has references to.</a:t>
            </a:r>
          </a:p>
        </p:txBody>
      </p:sp>
      <p:graphicFrame>
        <p:nvGraphicFramePr>
          <p:cNvPr id="920582" name="Object 6"/>
          <p:cNvGraphicFramePr>
            <a:graphicFrameLocks noChangeAspect="1"/>
          </p:cNvGraphicFramePr>
          <p:nvPr/>
        </p:nvGraphicFramePr>
        <p:xfrm>
          <a:off x="5405438" y="4291013"/>
          <a:ext cx="3451225" cy="2120900"/>
        </p:xfrm>
        <a:graphic>
          <a:graphicData uri="http://schemas.openxmlformats.org/presentationml/2006/ole">
            <mc:AlternateContent xmlns:mc="http://schemas.openxmlformats.org/markup-compatibility/2006">
              <mc:Choice xmlns:v="urn:schemas-microsoft-com:vml" Requires="v">
                <p:oleObj spid="_x0000_s920806" name="Visio" r:id="rId5" imgW="3533299" imgH="2172414" progId="Visio.Drawing.6">
                  <p:embed/>
                </p:oleObj>
              </mc:Choice>
              <mc:Fallback>
                <p:oleObj name="Visio" r:id="rId5" imgW="3533299" imgH="2172414" progId="Visio.Drawing.6">
                  <p:embed/>
                  <p:pic>
                    <p:nvPicPr>
                      <p:cNvPr id="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05438" y="4291013"/>
                        <a:ext cx="3451225"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transition spd="slow">
    <p:strips dir="rd"/>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0" y="0"/>
            <a:ext cx="9144000" cy="6858000"/>
          </a:xfrm>
          <a:prstGeom prst="rect">
            <a:avLst/>
          </a:prstGeom>
          <a:solidFill>
            <a:srgbClr val="3C1955"/>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Cheltenhm BdHd BT" pitchFamily="18" charset="0"/>
            </a:endParaRPr>
          </a:p>
        </p:txBody>
      </p:sp>
      <p:sp>
        <p:nvSpPr>
          <p:cNvPr id="2" name="Title 1"/>
          <p:cNvSpPr>
            <a:spLocks noGrp="1"/>
          </p:cNvSpPr>
          <p:nvPr>
            <p:ph type="ctrTitle"/>
          </p:nvPr>
        </p:nvSpPr>
        <p:spPr/>
        <p:txBody>
          <a:bodyPr/>
          <a:lstStyle/>
          <a:p>
            <a:r>
              <a:rPr lang="en-US" dirty="0"/>
              <a:t>Deterrence is not effective.</a:t>
            </a:r>
          </a:p>
        </p:txBody>
      </p:sp>
      <p:sp>
        <p:nvSpPr>
          <p:cNvPr id="4" name="Subtitle 3"/>
          <p:cNvSpPr>
            <a:spLocks noGrp="1"/>
          </p:cNvSpPr>
          <p:nvPr>
            <p:ph type="subTitle" idx="1"/>
          </p:nvPr>
        </p:nvSpPr>
        <p:spPr/>
        <p:txBody>
          <a:bodyPr anchor="b"/>
          <a:lstStyle/>
          <a:p>
            <a:r>
              <a:rPr lang="en-US" dirty="0"/>
              <a:t>You can’t punish an invisible attacker</a:t>
            </a:r>
            <a:r>
              <a:rPr lang="en-US" dirty="0" smtClean="0"/>
              <a:t>.</a:t>
            </a:r>
            <a:endParaRPr lang="en-US" dirty="0"/>
          </a:p>
        </p:txBody>
      </p:sp>
    </p:spTree>
    <p:extLst>
      <p:ext uri="{BB962C8B-B14F-4D97-AF65-F5344CB8AC3E}">
        <p14:creationId xmlns:p14="http://schemas.microsoft.com/office/powerpoint/2010/main" val="3010726549"/>
      </p:ext>
    </p:extLst>
  </p:cSld>
  <p:clrMapOvr>
    <a:masterClrMapping/>
  </p:clrMapOvr>
  <p:transition spd="slow">
    <p:push dir="d"/>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0356" name="Rectangle 4"/>
          <p:cNvSpPr>
            <a:spLocks noGrp="1" noChangeArrowheads="1"/>
          </p:cNvSpPr>
          <p:nvPr>
            <p:ph type="ctrTitle"/>
          </p:nvPr>
        </p:nvSpPr>
        <p:spPr/>
        <p:txBody>
          <a:bodyPr/>
          <a:lstStyle/>
          <a:p>
            <a:r>
              <a:rPr lang="en-US" sz="4000"/>
              <a:t>An Object Capability System is produced by constraining the ways that references are obtained.</a:t>
            </a:r>
          </a:p>
        </p:txBody>
      </p:sp>
      <p:sp>
        <p:nvSpPr>
          <p:cNvPr id="740357" name="Rectangle 5"/>
          <p:cNvSpPr>
            <a:spLocks noGrp="1" noChangeArrowheads="1"/>
          </p:cNvSpPr>
          <p:nvPr>
            <p:ph type="subTitle" idx="1"/>
          </p:nvPr>
        </p:nvSpPr>
        <p:spPr>
          <a:xfrm>
            <a:off x="1371600" y="3886200"/>
            <a:ext cx="6400800" cy="2646363"/>
          </a:xfrm>
        </p:spPr>
        <p:txBody>
          <a:bodyPr/>
          <a:lstStyle/>
          <a:p>
            <a:endParaRPr lang="en-US"/>
          </a:p>
          <a:p>
            <a:r>
              <a:rPr lang="en-US"/>
              <a:t>A reference cannot be obtained simply by knowing the name of a global variable or a public class.</a:t>
            </a:r>
          </a:p>
        </p:txBody>
      </p:sp>
    </p:spTree>
  </p:cSld>
  <p:clrMapOvr>
    <a:masterClrMapping/>
  </p:clrMapOvr>
  <p:transition spd="slow">
    <p:strips dir="rd"/>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594" name="Rectangle 2"/>
          <p:cNvSpPr>
            <a:spLocks noGrp="1" noChangeArrowheads="1"/>
          </p:cNvSpPr>
          <p:nvPr>
            <p:ph type="title"/>
          </p:nvPr>
        </p:nvSpPr>
        <p:spPr/>
        <p:txBody>
          <a:bodyPr/>
          <a:lstStyle/>
          <a:p>
            <a:r>
              <a:rPr lang="en-US" sz="4000"/>
              <a:t>There are exactly three ways to obtain a reference.</a:t>
            </a:r>
          </a:p>
        </p:txBody>
      </p:sp>
      <p:sp>
        <p:nvSpPr>
          <p:cNvPr id="878595" name="Rectangle 3"/>
          <p:cNvSpPr>
            <a:spLocks noGrp="1" noChangeArrowheads="1"/>
          </p:cNvSpPr>
          <p:nvPr>
            <p:ph type="body" idx="1"/>
          </p:nvPr>
        </p:nvSpPr>
        <p:spPr/>
        <p:txBody>
          <a:bodyPr/>
          <a:lstStyle/>
          <a:p>
            <a:pPr marL="609600" indent="-609600">
              <a:buFontTx/>
              <a:buAutoNum type="arabicPeriod"/>
            </a:pPr>
            <a:endParaRPr lang="en-US"/>
          </a:p>
          <a:p>
            <a:pPr marL="609600" indent="-609600">
              <a:buFontTx/>
              <a:buAutoNum type="arabicPeriod"/>
            </a:pPr>
            <a:r>
              <a:rPr lang="en-US"/>
              <a:t>By Creation.</a:t>
            </a:r>
          </a:p>
          <a:p>
            <a:pPr marL="609600" indent="-609600">
              <a:buFontTx/>
              <a:buAutoNum type="arabicPeriod"/>
            </a:pPr>
            <a:endParaRPr lang="en-US"/>
          </a:p>
          <a:p>
            <a:pPr marL="609600" indent="-609600">
              <a:buFontTx/>
              <a:buAutoNum type="arabicPeriod"/>
            </a:pPr>
            <a:r>
              <a:rPr lang="en-US"/>
              <a:t>By Construction.</a:t>
            </a:r>
          </a:p>
          <a:p>
            <a:pPr marL="609600" indent="-609600">
              <a:buFontTx/>
              <a:buAutoNum type="arabicPeriod"/>
            </a:pPr>
            <a:endParaRPr lang="en-US"/>
          </a:p>
          <a:p>
            <a:pPr marL="609600" indent="-609600">
              <a:buFontTx/>
              <a:buAutoNum type="arabicPeriod"/>
            </a:pPr>
            <a:r>
              <a:rPr lang="en-US"/>
              <a:t>By Introduction.</a:t>
            </a:r>
          </a:p>
        </p:txBody>
      </p:sp>
    </p:spTree>
  </p:cSld>
  <p:clrMapOvr>
    <a:masterClrMapping/>
  </p:clrMapOvr>
  <p:transition spd="slow">
    <p:strips dir="rd"/>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9618" name="Rectangle 2"/>
          <p:cNvSpPr>
            <a:spLocks noGrp="1" noChangeArrowheads="1"/>
          </p:cNvSpPr>
          <p:nvPr>
            <p:ph type="ctrTitle"/>
          </p:nvPr>
        </p:nvSpPr>
        <p:spPr/>
        <p:txBody>
          <a:bodyPr/>
          <a:lstStyle/>
          <a:p>
            <a:r>
              <a:rPr lang="en-US"/>
              <a:t>1. By Creation</a:t>
            </a:r>
          </a:p>
        </p:txBody>
      </p:sp>
      <p:sp>
        <p:nvSpPr>
          <p:cNvPr id="879619" name="Rectangle 3"/>
          <p:cNvSpPr>
            <a:spLocks noGrp="1" noChangeArrowheads="1"/>
          </p:cNvSpPr>
          <p:nvPr>
            <p:ph type="subTitle" idx="1"/>
          </p:nvPr>
        </p:nvSpPr>
        <p:spPr/>
        <p:txBody>
          <a:bodyPr/>
          <a:lstStyle/>
          <a:p>
            <a:r>
              <a:rPr lang="en-US" dirty="0"/>
              <a:t>If a function creates an object, </a:t>
            </a:r>
            <a:r>
              <a:rPr lang="en-US" dirty="0" smtClean="0"/>
              <a:t/>
            </a:r>
            <a:br>
              <a:rPr lang="en-US" dirty="0" smtClean="0"/>
            </a:br>
            <a:r>
              <a:rPr lang="en-US" dirty="0" smtClean="0"/>
              <a:t>it </a:t>
            </a:r>
            <a:r>
              <a:rPr lang="en-US" dirty="0"/>
              <a:t>gets a reference to that object.</a:t>
            </a:r>
          </a:p>
        </p:txBody>
      </p:sp>
    </p:spTree>
  </p:cSld>
  <p:clrMapOvr>
    <a:masterClrMapping/>
  </p:clrMapOvr>
  <p:transition spd="slow">
    <p:strips dir="rd"/>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1668" name="Rectangle 4"/>
          <p:cNvSpPr>
            <a:spLocks noGrp="1" noChangeArrowheads="1"/>
          </p:cNvSpPr>
          <p:nvPr>
            <p:ph type="ctrTitle"/>
          </p:nvPr>
        </p:nvSpPr>
        <p:spPr/>
        <p:txBody>
          <a:bodyPr/>
          <a:lstStyle/>
          <a:p>
            <a:r>
              <a:rPr lang="en-US"/>
              <a:t>2. By Construction</a:t>
            </a:r>
          </a:p>
        </p:txBody>
      </p:sp>
      <p:sp>
        <p:nvSpPr>
          <p:cNvPr id="881669" name="Rectangle 5"/>
          <p:cNvSpPr>
            <a:spLocks noGrp="1" noChangeArrowheads="1"/>
          </p:cNvSpPr>
          <p:nvPr>
            <p:ph type="subTitle" idx="1"/>
          </p:nvPr>
        </p:nvSpPr>
        <p:spPr>
          <a:xfrm>
            <a:off x="854075" y="3886200"/>
            <a:ext cx="7569200" cy="2260600"/>
          </a:xfrm>
        </p:spPr>
        <p:txBody>
          <a:bodyPr/>
          <a:lstStyle/>
          <a:p>
            <a:r>
              <a:rPr lang="en-US" sz="2800" dirty="0"/>
              <a:t>An object may be endowed by its constructor with references.</a:t>
            </a:r>
          </a:p>
          <a:p>
            <a:r>
              <a:rPr lang="en-US" sz="2800" dirty="0"/>
              <a:t>This can include references in the </a:t>
            </a:r>
            <a:r>
              <a:rPr lang="en-US" sz="2800" dirty="0" smtClean="0"/>
              <a:t>constructor’s </a:t>
            </a:r>
            <a:r>
              <a:rPr lang="en-US" sz="2800" dirty="0"/>
              <a:t>context and inherited references.</a:t>
            </a:r>
          </a:p>
        </p:txBody>
      </p:sp>
    </p:spTree>
  </p:cSld>
  <p:clrMapOvr>
    <a:masterClrMapping/>
  </p:clrMapOvr>
  <p:transition spd="slow">
    <p:strips dir="rd"/>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764" name="Rectangle 4"/>
          <p:cNvSpPr>
            <a:spLocks noGrp="1" noChangeArrowheads="1"/>
          </p:cNvSpPr>
          <p:nvPr>
            <p:ph type="title"/>
          </p:nvPr>
        </p:nvSpPr>
        <p:spPr/>
        <p:txBody>
          <a:bodyPr/>
          <a:lstStyle/>
          <a:p>
            <a:r>
              <a:rPr lang="en-US"/>
              <a:t>3. By Introduction</a:t>
            </a:r>
          </a:p>
        </p:txBody>
      </p:sp>
      <p:graphicFrame>
        <p:nvGraphicFramePr>
          <p:cNvPr id="885776" name="Object 16"/>
          <p:cNvGraphicFramePr>
            <a:graphicFrameLocks noGrp="1" noChangeAspect="1"/>
          </p:cNvGraphicFramePr>
          <p:nvPr>
            <p:ph idx="1"/>
          </p:nvPr>
        </p:nvGraphicFramePr>
        <p:xfrm>
          <a:off x="2844800" y="3092450"/>
          <a:ext cx="3451225" cy="2120900"/>
        </p:xfrm>
        <a:graphic>
          <a:graphicData uri="http://schemas.openxmlformats.org/presentationml/2006/ole">
            <mc:AlternateContent xmlns:mc="http://schemas.openxmlformats.org/markup-compatibility/2006">
              <mc:Choice xmlns:v="urn:schemas-microsoft-com:vml" Requires="v">
                <p:oleObj spid="_x0000_s885888" name="Visio" r:id="rId3" imgW="3533299" imgH="2172414" progId="Visio.Drawing.6">
                  <p:embed/>
                </p:oleObj>
              </mc:Choice>
              <mc:Fallback>
                <p:oleObj name="Visio" r:id="rId3" imgW="3533299" imgH="2172414" progId="Visio.Drawing.6">
                  <p:embed/>
                  <p:pic>
                    <p:nvPicPr>
                      <p:cNvPr id="0" name="Picture 1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4800" y="3092450"/>
                        <a:ext cx="3451225"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85778" name="Text Box 18"/>
          <p:cNvSpPr txBox="1">
            <a:spLocks noChangeArrowheads="1"/>
          </p:cNvSpPr>
          <p:nvPr/>
        </p:nvSpPr>
        <p:spPr bwMode="auto">
          <a:xfrm>
            <a:off x="606425" y="1600200"/>
            <a:ext cx="8020050" cy="1187450"/>
          </a:xfrm>
          <a:prstGeom prst="rect">
            <a:avLst/>
          </a:prstGeom>
          <a:noFill/>
          <a:ln w="9525">
            <a:noFill/>
            <a:miter lim="800000"/>
            <a:headEnd/>
            <a:tailEnd/>
          </a:ln>
          <a:effectLst/>
        </p:spPr>
        <p:txBody>
          <a:bodyPr wrap="none">
            <a:spAutoFit/>
          </a:bodyPr>
          <a:lstStyle/>
          <a:p>
            <a:pPr algn="l"/>
            <a:r>
              <a:rPr lang="en-US" sz="2400">
                <a:solidFill>
                  <a:schemeClr val="bg1"/>
                </a:solidFill>
              </a:rPr>
              <a:t>A has a references to B and C.</a:t>
            </a:r>
          </a:p>
          <a:p>
            <a:pPr algn="l"/>
            <a:r>
              <a:rPr lang="en-US" sz="2400">
                <a:solidFill>
                  <a:schemeClr val="bg1"/>
                </a:solidFill>
              </a:rPr>
              <a:t>B has no references, so it cannot communicate with A or C.</a:t>
            </a:r>
          </a:p>
          <a:p>
            <a:pPr algn="l"/>
            <a:r>
              <a:rPr lang="en-US" sz="2400">
                <a:solidFill>
                  <a:schemeClr val="bg1"/>
                </a:solidFill>
              </a:rPr>
              <a:t>C has no references, so it cannot communicate with A or B.</a:t>
            </a:r>
          </a:p>
        </p:txBody>
      </p:sp>
    </p:spTree>
  </p:cSld>
  <p:clrMapOvr>
    <a:masterClrMapping/>
  </p:clrMapOvr>
  <p:transition spd="slow">
    <p:strips dir="rd"/>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858" name="Rectangle 2"/>
          <p:cNvSpPr>
            <a:spLocks noGrp="1" noChangeArrowheads="1"/>
          </p:cNvSpPr>
          <p:nvPr>
            <p:ph type="title"/>
          </p:nvPr>
        </p:nvSpPr>
        <p:spPr/>
        <p:txBody>
          <a:bodyPr/>
          <a:lstStyle/>
          <a:p>
            <a:r>
              <a:rPr lang="en-US"/>
              <a:t>3. By Introduction</a:t>
            </a:r>
          </a:p>
        </p:txBody>
      </p:sp>
      <p:graphicFrame>
        <p:nvGraphicFramePr>
          <p:cNvPr id="889859" name="Object 3"/>
          <p:cNvGraphicFramePr>
            <a:graphicFrameLocks noGrp="1" noChangeAspect="1"/>
          </p:cNvGraphicFramePr>
          <p:nvPr>
            <p:ph idx="1"/>
          </p:nvPr>
        </p:nvGraphicFramePr>
        <p:xfrm>
          <a:off x="2844800" y="3092450"/>
          <a:ext cx="3451225" cy="2120900"/>
        </p:xfrm>
        <a:graphic>
          <a:graphicData uri="http://schemas.openxmlformats.org/presentationml/2006/ole">
            <mc:AlternateContent xmlns:mc="http://schemas.openxmlformats.org/markup-compatibility/2006">
              <mc:Choice xmlns:v="urn:schemas-microsoft-com:vml" Requires="v">
                <p:oleObj spid="_x0000_s889971" name="Visio" r:id="rId3" imgW="3533299" imgH="2172414" progId="Visio.Drawing.6">
                  <p:embed/>
                </p:oleObj>
              </mc:Choice>
              <mc:Fallback>
                <p:oleObj name="Visio" r:id="rId3" imgW="3533299" imgH="2172414" progId="Visio.Drawing.6">
                  <p:embed/>
                  <p:pic>
                    <p:nvPicPr>
                      <p:cNvPr id="0"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4800" y="3092450"/>
                        <a:ext cx="3451225"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89860" name="Text Box 4"/>
          <p:cNvSpPr txBox="1">
            <a:spLocks noChangeArrowheads="1"/>
          </p:cNvSpPr>
          <p:nvPr/>
        </p:nvSpPr>
        <p:spPr bwMode="auto">
          <a:xfrm>
            <a:off x="1354138" y="1784350"/>
            <a:ext cx="6311900" cy="579438"/>
          </a:xfrm>
          <a:prstGeom prst="rect">
            <a:avLst/>
          </a:prstGeom>
          <a:noFill/>
          <a:ln w="9525">
            <a:noFill/>
            <a:miter lim="800000"/>
            <a:headEnd/>
            <a:tailEnd/>
          </a:ln>
          <a:effectLst/>
        </p:spPr>
        <p:txBody>
          <a:bodyPr wrap="none">
            <a:spAutoFit/>
          </a:bodyPr>
          <a:lstStyle/>
          <a:p>
            <a:r>
              <a:rPr lang="en-US" sz="3200">
                <a:solidFill>
                  <a:schemeClr val="bg1"/>
                </a:solidFill>
              </a:rPr>
              <a:t>A calls B, passing a reference to C.</a:t>
            </a:r>
          </a:p>
        </p:txBody>
      </p:sp>
    </p:spTree>
  </p:cSld>
  <p:clrMapOvr>
    <a:masterClrMapping/>
  </p:clrMapOvr>
  <p:transition spd="slow">
    <p:strips dir="rd"/>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882" name="Rectangle 2"/>
          <p:cNvSpPr>
            <a:spLocks noGrp="1" noChangeArrowheads="1"/>
          </p:cNvSpPr>
          <p:nvPr>
            <p:ph type="title"/>
          </p:nvPr>
        </p:nvSpPr>
        <p:spPr/>
        <p:txBody>
          <a:bodyPr/>
          <a:lstStyle/>
          <a:p>
            <a:r>
              <a:rPr lang="en-US"/>
              <a:t>3. By Introduction</a:t>
            </a:r>
          </a:p>
        </p:txBody>
      </p:sp>
      <p:graphicFrame>
        <p:nvGraphicFramePr>
          <p:cNvPr id="890883" name="Object 3"/>
          <p:cNvGraphicFramePr>
            <a:graphicFrameLocks noGrp="1" noChangeAspect="1"/>
          </p:cNvGraphicFramePr>
          <p:nvPr>
            <p:ph idx="1"/>
          </p:nvPr>
        </p:nvGraphicFramePr>
        <p:xfrm>
          <a:off x="2844800" y="3092450"/>
          <a:ext cx="3451225" cy="2120900"/>
        </p:xfrm>
        <a:graphic>
          <a:graphicData uri="http://schemas.openxmlformats.org/presentationml/2006/ole">
            <mc:AlternateContent xmlns:mc="http://schemas.openxmlformats.org/markup-compatibility/2006">
              <mc:Choice xmlns:v="urn:schemas-microsoft-com:vml" Requires="v">
                <p:oleObj spid="_x0000_s890996" name="Visio" r:id="rId3" imgW="3533299" imgH="2172414" progId="Visio.Drawing.6">
                  <p:embed/>
                </p:oleObj>
              </mc:Choice>
              <mc:Fallback>
                <p:oleObj name="Visio" r:id="rId3" imgW="3533299" imgH="2172414" progId="Visio.Drawing.6">
                  <p:embed/>
                  <p:pic>
                    <p:nvPicPr>
                      <p:cNvPr id="0"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44800" y="3092450"/>
                        <a:ext cx="3451225"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90884" name="Text Box 4"/>
          <p:cNvSpPr txBox="1">
            <a:spLocks noChangeArrowheads="1"/>
          </p:cNvSpPr>
          <p:nvPr/>
        </p:nvSpPr>
        <p:spPr bwMode="auto">
          <a:xfrm>
            <a:off x="801688" y="1778000"/>
            <a:ext cx="7664450" cy="641350"/>
          </a:xfrm>
          <a:prstGeom prst="rect">
            <a:avLst/>
          </a:prstGeom>
          <a:noFill/>
          <a:ln w="9525">
            <a:noFill/>
            <a:miter lim="800000"/>
            <a:headEnd/>
            <a:tailEnd/>
          </a:ln>
          <a:effectLst/>
        </p:spPr>
        <p:txBody>
          <a:bodyPr wrap="none">
            <a:spAutoFit/>
          </a:bodyPr>
          <a:lstStyle/>
          <a:p>
            <a:r>
              <a:rPr lang="en-US" sz="3600">
                <a:solidFill>
                  <a:schemeClr val="bg1"/>
                </a:solidFill>
              </a:rPr>
              <a:t>B is now able to communicate with C.</a:t>
            </a:r>
          </a:p>
        </p:txBody>
      </p:sp>
      <p:sp>
        <p:nvSpPr>
          <p:cNvPr id="890885" name="Text Box 5"/>
          <p:cNvSpPr txBox="1">
            <a:spLocks noChangeArrowheads="1"/>
          </p:cNvSpPr>
          <p:nvPr/>
        </p:nvSpPr>
        <p:spPr bwMode="auto">
          <a:xfrm>
            <a:off x="1081481" y="5457825"/>
            <a:ext cx="6793719" cy="707886"/>
          </a:xfrm>
          <a:prstGeom prst="rect">
            <a:avLst/>
          </a:prstGeom>
          <a:noFill/>
          <a:ln w="9525">
            <a:noFill/>
            <a:miter lim="800000"/>
            <a:headEnd/>
            <a:tailEnd/>
          </a:ln>
          <a:effectLst/>
        </p:spPr>
        <p:txBody>
          <a:bodyPr wrap="none">
            <a:spAutoFit/>
          </a:bodyPr>
          <a:lstStyle/>
          <a:p>
            <a:r>
              <a:rPr lang="en-US" sz="4000" dirty="0">
                <a:solidFill>
                  <a:schemeClr val="bg1"/>
                </a:solidFill>
              </a:rPr>
              <a:t>It has </a:t>
            </a:r>
            <a:r>
              <a:rPr lang="en-US" sz="4000" dirty="0" smtClean="0">
                <a:solidFill>
                  <a:schemeClr val="bg1"/>
                </a:solidFill>
              </a:rPr>
              <a:t>acquired the </a:t>
            </a:r>
            <a:r>
              <a:rPr lang="en-US" sz="4000" dirty="0">
                <a:solidFill>
                  <a:schemeClr val="bg1"/>
                </a:solidFill>
                <a:latin typeface="Cheltenhm BdItHd BT" pitchFamily="18" charset="0"/>
              </a:rPr>
              <a:t>capability</a:t>
            </a:r>
            <a:r>
              <a:rPr lang="en-US" sz="4000" dirty="0">
                <a:solidFill>
                  <a:schemeClr val="bg1"/>
                </a:solidFill>
              </a:rPr>
              <a:t>.</a:t>
            </a:r>
          </a:p>
        </p:txBody>
      </p:sp>
    </p:spTree>
  </p:cSld>
  <p:clrMapOvr>
    <a:masterClrMapping/>
  </p:clrMapOvr>
  <p:transition spd="slow">
    <p:strips dir="rd"/>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380" name="Rectangle 4"/>
          <p:cNvSpPr>
            <a:spLocks noGrp="1" noChangeArrowheads="1"/>
          </p:cNvSpPr>
          <p:nvPr>
            <p:ph type="ctrTitle"/>
          </p:nvPr>
        </p:nvSpPr>
        <p:spPr/>
        <p:txBody>
          <a:bodyPr/>
          <a:lstStyle/>
          <a:p>
            <a:r>
              <a:rPr lang="en-US" sz="4000"/>
              <a:t>If references can only be obtained by Creation, Construction, or Introduction, then you may have a safe system.</a:t>
            </a:r>
          </a:p>
        </p:txBody>
      </p:sp>
      <p:sp>
        <p:nvSpPr>
          <p:cNvPr id="869381" name="Rectangle 5"/>
          <p:cNvSpPr>
            <a:spLocks noGrp="1" noChangeArrowheads="1"/>
          </p:cNvSpPr>
          <p:nvPr>
            <p:ph type="subTitle" idx="1"/>
          </p:nvPr>
        </p:nvSpPr>
        <p:spPr/>
        <p:txBody>
          <a:bodyPr/>
          <a:lstStyle/>
          <a:p>
            <a:endParaRPr lang="en-US"/>
          </a:p>
        </p:txBody>
      </p:sp>
    </p:spTree>
  </p:cSld>
  <p:clrMapOvr>
    <a:masterClrMapping/>
  </p:clrMapOvr>
  <p:transition spd="slow">
    <p:strips dir="rd"/>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4978" name="Rectangle 2"/>
          <p:cNvSpPr>
            <a:spLocks noGrp="1" noChangeArrowheads="1"/>
          </p:cNvSpPr>
          <p:nvPr>
            <p:ph type="title"/>
          </p:nvPr>
        </p:nvSpPr>
        <p:spPr/>
        <p:txBody>
          <a:bodyPr/>
          <a:lstStyle/>
          <a:p>
            <a:r>
              <a:rPr lang="en-US"/>
              <a:t>Potential weaknesses include</a:t>
            </a:r>
          </a:p>
        </p:txBody>
      </p:sp>
      <p:sp>
        <p:nvSpPr>
          <p:cNvPr id="894979" name="Rectangle 3"/>
          <p:cNvSpPr>
            <a:spLocks noGrp="1" noChangeArrowheads="1"/>
          </p:cNvSpPr>
          <p:nvPr>
            <p:ph type="body" idx="1"/>
          </p:nvPr>
        </p:nvSpPr>
        <p:spPr/>
        <p:txBody>
          <a:bodyPr/>
          <a:lstStyle/>
          <a:p>
            <a:pPr marL="609600" indent="-609600">
              <a:buFontTx/>
              <a:buAutoNum type="arabicPeriod"/>
            </a:pPr>
            <a:r>
              <a:rPr lang="en-US"/>
              <a:t>Arrogation.</a:t>
            </a:r>
          </a:p>
          <a:p>
            <a:pPr marL="609600" indent="-609600">
              <a:buFontTx/>
              <a:buAutoNum type="arabicPeriod"/>
            </a:pPr>
            <a:r>
              <a:rPr lang="en-US"/>
              <a:t>Corruption.</a:t>
            </a:r>
          </a:p>
          <a:p>
            <a:pPr marL="609600" indent="-609600">
              <a:buFontTx/>
              <a:buAutoNum type="arabicPeriod"/>
            </a:pPr>
            <a:r>
              <a:rPr lang="en-US"/>
              <a:t>Confusion.</a:t>
            </a:r>
          </a:p>
          <a:p>
            <a:pPr marL="609600" indent="-609600">
              <a:buFontTx/>
              <a:buAutoNum type="arabicPeriod"/>
            </a:pPr>
            <a:r>
              <a:rPr lang="en-US"/>
              <a:t>Collusion.</a:t>
            </a:r>
          </a:p>
          <a:p>
            <a:pPr marL="609600" indent="-609600">
              <a:buFontTx/>
              <a:buNone/>
            </a:pPr>
            <a:r>
              <a:rPr lang="en-US"/>
              <a:t> </a:t>
            </a:r>
          </a:p>
        </p:txBody>
      </p:sp>
    </p:spTree>
  </p:cSld>
  <p:clrMapOvr>
    <a:masterClrMapping/>
  </p:clrMapOvr>
  <p:transition spd="slow">
    <p:strips dir="rd"/>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6002" name="Rectangle 2"/>
          <p:cNvSpPr>
            <a:spLocks noGrp="1" noChangeArrowheads="1"/>
          </p:cNvSpPr>
          <p:nvPr>
            <p:ph type="title"/>
          </p:nvPr>
        </p:nvSpPr>
        <p:spPr/>
        <p:txBody>
          <a:bodyPr/>
          <a:lstStyle/>
          <a:p>
            <a:r>
              <a:rPr lang="en-US"/>
              <a:t>1. Arrogation</a:t>
            </a:r>
          </a:p>
        </p:txBody>
      </p:sp>
      <p:sp>
        <p:nvSpPr>
          <p:cNvPr id="896003" name="Rectangle 3"/>
          <p:cNvSpPr>
            <a:spLocks noGrp="1" noChangeArrowheads="1"/>
          </p:cNvSpPr>
          <p:nvPr>
            <p:ph type="body" idx="1"/>
          </p:nvPr>
        </p:nvSpPr>
        <p:spPr/>
        <p:txBody>
          <a:bodyPr>
            <a:normAutofit lnSpcReduction="10000"/>
          </a:bodyPr>
          <a:lstStyle/>
          <a:p>
            <a:r>
              <a:rPr lang="en-US" dirty="0"/>
              <a:t>To take or claim for oneself without right.</a:t>
            </a:r>
          </a:p>
          <a:p>
            <a:r>
              <a:rPr lang="en-US" dirty="0"/>
              <a:t>Global variables.</a:t>
            </a:r>
          </a:p>
          <a:p>
            <a:r>
              <a:rPr lang="en-US" dirty="0"/>
              <a:t>public static variables.</a:t>
            </a:r>
          </a:p>
          <a:p>
            <a:r>
              <a:rPr lang="en-US" dirty="0"/>
              <a:t>Standard libraries that grant powerful capabilities like access to the file system or the network or the operating system to all programs.</a:t>
            </a:r>
          </a:p>
          <a:p>
            <a:r>
              <a:rPr lang="en-US" dirty="0"/>
              <a:t>Address generation</a:t>
            </a:r>
            <a:r>
              <a:rPr lang="en-US" dirty="0" smtClean="0"/>
              <a:t>.</a:t>
            </a:r>
          </a:p>
          <a:p>
            <a:r>
              <a:rPr lang="en-US" dirty="0" smtClean="0"/>
              <a:t>Known </a:t>
            </a:r>
            <a:r>
              <a:rPr lang="en-US" dirty="0" err="1" smtClean="0"/>
              <a:t>urls</a:t>
            </a:r>
            <a:r>
              <a:rPr lang="en-US" dirty="0" smtClean="0"/>
              <a:t>.</a:t>
            </a:r>
            <a:endParaRPr lang="en-US" dirty="0"/>
          </a:p>
        </p:txBody>
      </p:sp>
    </p:spTree>
  </p:cSld>
  <p:clrMapOvr>
    <a:masterClrMapping/>
  </p:clrMapOvr>
  <p:transition spd="slow">
    <p:strips dir="rd"/>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777" y="274638"/>
            <a:ext cx="3888419" cy="6330348"/>
          </a:xfrm>
        </p:spPr>
        <p:txBody>
          <a:bodyPr/>
          <a:lstStyle/>
          <a:p>
            <a:r>
              <a:rPr lang="en-US" dirty="0"/>
              <a:t>Johann </a:t>
            </a:r>
            <a:r>
              <a:rPr lang="en-US" dirty="0" smtClean="0"/>
              <a:t/>
            </a:r>
            <a:br>
              <a:rPr lang="en-US" dirty="0" smtClean="0"/>
            </a:br>
            <a:r>
              <a:rPr lang="en-US" dirty="0" smtClean="0"/>
              <a:t>Martin </a:t>
            </a:r>
            <a:r>
              <a:rPr lang="en-US" dirty="0" err="1"/>
              <a:t>Schleyer</a:t>
            </a:r>
            <a:endParaRPr lang="en-US" dirty="0"/>
          </a:p>
        </p:txBody>
      </p:sp>
      <p:pic>
        <p:nvPicPr>
          <p:cNvPr id="921602" name="Picture 2" descr="http://upload.wikimedia.org/wikipedia/commons/thumb/9/99/JMSchleyer1888.png/442px-JMSchleyer1888.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5975" y="9568"/>
            <a:ext cx="5053433" cy="68484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5207588"/>
      </p:ext>
    </p:extLst>
  </p:cSld>
  <p:clrMapOvr>
    <a:masterClrMapping/>
  </p:clrMapOvr>
  <p:transition spd="slow">
    <p:strips dir="rd"/>
  </p:transition>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028" name="Rectangle 4"/>
          <p:cNvSpPr>
            <a:spLocks noGrp="1" noChangeArrowheads="1"/>
          </p:cNvSpPr>
          <p:nvPr>
            <p:ph type="ctrTitle"/>
          </p:nvPr>
        </p:nvSpPr>
        <p:spPr/>
        <p:txBody>
          <a:bodyPr/>
          <a:lstStyle/>
          <a:p>
            <a:r>
              <a:rPr lang="en-US"/>
              <a:t>2. Corruption</a:t>
            </a:r>
          </a:p>
        </p:txBody>
      </p:sp>
      <p:sp>
        <p:nvSpPr>
          <p:cNvPr id="897029" name="Rectangle 5"/>
          <p:cNvSpPr>
            <a:spLocks noGrp="1" noChangeArrowheads="1"/>
          </p:cNvSpPr>
          <p:nvPr>
            <p:ph type="subTitle" idx="1"/>
          </p:nvPr>
        </p:nvSpPr>
        <p:spPr/>
        <p:txBody>
          <a:bodyPr/>
          <a:lstStyle/>
          <a:p>
            <a:r>
              <a:rPr lang="en-US"/>
              <a:t>It should not be possible to tamper with or circumvent the system or other objects.</a:t>
            </a:r>
          </a:p>
        </p:txBody>
      </p:sp>
    </p:spTree>
  </p:cSld>
  <p:clrMapOvr>
    <a:masterClrMapping/>
  </p:clrMapOvr>
  <p:transition spd="slow">
    <p:strips dir="rd"/>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9076" name="Rectangle 4"/>
          <p:cNvSpPr>
            <a:spLocks noGrp="1" noChangeArrowheads="1"/>
          </p:cNvSpPr>
          <p:nvPr>
            <p:ph type="ctrTitle"/>
          </p:nvPr>
        </p:nvSpPr>
        <p:spPr/>
        <p:txBody>
          <a:bodyPr/>
          <a:lstStyle/>
          <a:p>
            <a:r>
              <a:rPr lang="en-US"/>
              <a:t>3. Confusion</a:t>
            </a:r>
          </a:p>
        </p:txBody>
      </p:sp>
      <p:sp>
        <p:nvSpPr>
          <p:cNvPr id="899077" name="Rectangle 5"/>
          <p:cNvSpPr>
            <a:spLocks noGrp="1" noChangeArrowheads="1"/>
          </p:cNvSpPr>
          <p:nvPr>
            <p:ph type="subTitle" idx="1"/>
          </p:nvPr>
        </p:nvSpPr>
        <p:spPr>
          <a:xfrm>
            <a:off x="1371600" y="3886200"/>
            <a:ext cx="6400800" cy="2392363"/>
          </a:xfrm>
        </p:spPr>
        <p:txBody>
          <a:bodyPr/>
          <a:lstStyle/>
          <a:p>
            <a:pPr>
              <a:lnSpc>
                <a:spcPct val="90000"/>
              </a:lnSpc>
            </a:pPr>
            <a:r>
              <a:rPr lang="en-US"/>
              <a:t>It should be possible to create objects that are not subject to confusion. A confused object can be tricked into misusing its capabilities.</a:t>
            </a:r>
          </a:p>
        </p:txBody>
      </p:sp>
    </p:spTree>
  </p:cSld>
  <p:clrMapOvr>
    <a:masterClrMapping/>
  </p:clrMapOvr>
  <p:transition spd="slow">
    <p:strips dir="rd"/>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228" name="Rectangle 4"/>
          <p:cNvSpPr>
            <a:spLocks noGrp="1" noChangeArrowheads="1"/>
          </p:cNvSpPr>
          <p:nvPr>
            <p:ph type="title"/>
          </p:nvPr>
        </p:nvSpPr>
        <p:spPr/>
        <p:txBody>
          <a:bodyPr/>
          <a:lstStyle/>
          <a:p>
            <a:r>
              <a:rPr lang="en-US" sz="4000"/>
              <a:t>4. Collusion</a:t>
            </a:r>
          </a:p>
        </p:txBody>
      </p:sp>
      <p:sp>
        <p:nvSpPr>
          <p:cNvPr id="820229" name="Rectangle 5"/>
          <p:cNvSpPr>
            <a:spLocks noGrp="1" noChangeArrowheads="1"/>
          </p:cNvSpPr>
          <p:nvPr>
            <p:ph type="body" idx="1"/>
          </p:nvPr>
        </p:nvSpPr>
        <p:spPr/>
        <p:txBody>
          <a:bodyPr/>
          <a:lstStyle/>
          <a:p>
            <a:r>
              <a:rPr lang="en-US" dirty="0"/>
              <a:t>It must not be possible for two objects to communicate until they are introduced.</a:t>
            </a:r>
          </a:p>
          <a:p>
            <a:r>
              <a:rPr lang="en-US" dirty="0"/>
              <a:t>If two independent objects can collude, they might be able to pool their capabilities to cause harm</a:t>
            </a:r>
            <a:r>
              <a:rPr lang="en-US" dirty="0" smtClean="0"/>
              <a:t>.</a:t>
            </a:r>
            <a:endParaRPr lang="en-US" dirty="0"/>
          </a:p>
        </p:txBody>
      </p:sp>
    </p:spTree>
  </p:cSld>
  <p:clrMapOvr>
    <a:masterClrMapping/>
  </p:clrMapOvr>
  <p:transition spd="slow">
    <p:strips dir="rd"/>
  </p:transition>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2146" name="Rectangle 2"/>
          <p:cNvSpPr>
            <a:spLocks noGrp="1" noChangeArrowheads="1"/>
          </p:cNvSpPr>
          <p:nvPr>
            <p:ph type="title"/>
          </p:nvPr>
        </p:nvSpPr>
        <p:spPr/>
        <p:txBody>
          <a:bodyPr/>
          <a:lstStyle/>
          <a:p>
            <a:r>
              <a:rPr lang="en-US"/>
              <a:t>Rights Attenuation</a:t>
            </a:r>
          </a:p>
        </p:txBody>
      </p:sp>
      <p:sp>
        <p:nvSpPr>
          <p:cNvPr id="902147" name="Rectangle 3"/>
          <p:cNvSpPr>
            <a:spLocks noGrp="1" noChangeArrowheads="1"/>
          </p:cNvSpPr>
          <p:nvPr>
            <p:ph type="body" idx="1"/>
          </p:nvPr>
        </p:nvSpPr>
        <p:spPr/>
        <p:txBody>
          <a:bodyPr/>
          <a:lstStyle/>
          <a:p>
            <a:pPr>
              <a:lnSpc>
                <a:spcPct val="90000"/>
              </a:lnSpc>
            </a:pPr>
            <a:r>
              <a:rPr lang="en-US"/>
              <a:t>Some capabilities are too dangerous to give to guest code.</a:t>
            </a:r>
          </a:p>
          <a:p>
            <a:pPr>
              <a:lnSpc>
                <a:spcPct val="90000"/>
              </a:lnSpc>
            </a:pPr>
            <a:r>
              <a:rPr lang="en-US"/>
              <a:t>We can instead give those capabilities to intermediate objects that will constrain the power.</a:t>
            </a:r>
          </a:p>
          <a:p>
            <a:pPr>
              <a:lnSpc>
                <a:spcPct val="90000"/>
              </a:lnSpc>
            </a:pPr>
            <a:r>
              <a:rPr lang="en-US"/>
              <a:t>For example, an intermediate object for a file system might limit access to a particular device or directory, or limit the size of files, or the number of files, or the longevity of files, or the types of files.</a:t>
            </a:r>
          </a:p>
        </p:txBody>
      </p:sp>
    </p:spTree>
  </p:cSld>
  <p:clrMapOvr>
    <a:masterClrMapping/>
  </p:clrMapOvr>
  <p:transition spd="slow">
    <p:strips dir="rd"/>
  </p:transition>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3172" name="Rectangle 4"/>
          <p:cNvSpPr>
            <a:spLocks noGrp="1" noChangeArrowheads="1"/>
          </p:cNvSpPr>
          <p:nvPr>
            <p:ph type="ctrTitle"/>
          </p:nvPr>
        </p:nvSpPr>
        <p:spPr/>
        <p:txBody>
          <a:bodyPr/>
          <a:lstStyle/>
          <a:p>
            <a:r>
              <a:rPr lang="en-US" sz="4000"/>
              <a:t>Ultimately, every object should be given exactly the capabilities it needs to do its work.</a:t>
            </a:r>
          </a:p>
        </p:txBody>
      </p:sp>
      <p:sp>
        <p:nvSpPr>
          <p:cNvPr id="903173" name="Rectangle 5"/>
          <p:cNvSpPr>
            <a:spLocks noGrp="1" noChangeArrowheads="1"/>
          </p:cNvSpPr>
          <p:nvPr>
            <p:ph type="subTitle" idx="1"/>
          </p:nvPr>
        </p:nvSpPr>
        <p:spPr>
          <a:xfrm>
            <a:off x="1371600" y="3886200"/>
            <a:ext cx="6400800" cy="2179638"/>
          </a:xfrm>
        </p:spPr>
        <p:txBody>
          <a:bodyPr/>
          <a:lstStyle/>
          <a:p>
            <a:endParaRPr lang="en-US" sz="2800"/>
          </a:p>
          <a:p>
            <a:r>
              <a:rPr lang="en-US" sz="2800"/>
              <a:t>Capabilities should be granted on a need-to-do basis.</a:t>
            </a:r>
          </a:p>
          <a:p>
            <a:r>
              <a:rPr lang="en-US" sz="2800"/>
              <a:t>Information Hiding - Capability Hiding.</a:t>
            </a:r>
          </a:p>
        </p:txBody>
      </p:sp>
    </p:spTree>
  </p:cSld>
  <p:clrMapOvr>
    <a:masterClrMapping/>
  </p:clrMapOvr>
  <p:transition spd="slow">
    <p:strips dir="rd"/>
  </p:transition>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5220" name="Rectangle 4"/>
          <p:cNvSpPr>
            <a:spLocks noGrp="1" noChangeArrowheads="1"/>
          </p:cNvSpPr>
          <p:nvPr>
            <p:ph type="ctrTitle"/>
          </p:nvPr>
        </p:nvSpPr>
        <p:spPr/>
        <p:txBody>
          <a:bodyPr/>
          <a:lstStyle/>
          <a:p>
            <a:r>
              <a:rPr lang="en-US" sz="4000"/>
              <a:t>Intermediate objects, or </a:t>
            </a:r>
            <a:r>
              <a:rPr lang="en-US" sz="4800">
                <a:solidFill>
                  <a:srgbClr val="CCFFCC"/>
                </a:solidFill>
                <a:latin typeface="Cheltenhm BdItHd BT" pitchFamily="18" charset="0"/>
              </a:rPr>
              <a:t>facets</a:t>
            </a:r>
            <a:r>
              <a:rPr lang="en-US" sz="4000"/>
              <a:t>, can be very light weight.</a:t>
            </a:r>
          </a:p>
        </p:txBody>
      </p:sp>
      <p:sp>
        <p:nvSpPr>
          <p:cNvPr id="905221" name="Rectangle 5"/>
          <p:cNvSpPr>
            <a:spLocks noGrp="1" noChangeArrowheads="1"/>
          </p:cNvSpPr>
          <p:nvPr>
            <p:ph type="subTitle" idx="1"/>
          </p:nvPr>
        </p:nvSpPr>
        <p:spPr/>
        <p:txBody>
          <a:bodyPr/>
          <a:lstStyle/>
          <a:p>
            <a:r>
              <a:rPr lang="en-US"/>
              <a:t>Class-free languages can be especially effective.</a:t>
            </a:r>
          </a:p>
        </p:txBody>
      </p:sp>
    </p:spTree>
  </p:cSld>
  <p:clrMapOvr>
    <a:masterClrMapping/>
  </p:clrMapOvr>
  <p:transition spd="slow">
    <p:strips dir="rd"/>
  </p:transition>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07268" name="Object 4"/>
          <p:cNvGraphicFramePr>
            <a:graphicFrameLocks noChangeAspect="1"/>
          </p:cNvGraphicFramePr>
          <p:nvPr>
            <p:extLst>
              <p:ext uri="{D42A27DB-BD31-4B8C-83A1-F6EECF244321}">
                <p14:modId xmlns:p14="http://schemas.microsoft.com/office/powerpoint/2010/main" val="2788315237"/>
              </p:ext>
            </p:extLst>
          </p:nvPr>
        </p:nvGraphicFramePr>
        <p:xfrm>
          <a:off x="2832100" y="2368550"/>
          <a:ext cx="3481388" cy="2120900"/>
        </p:xfrm>
        <a:graphic>
          <a:graphicData uri="http://schemas.openxmlformats.org/presentationml/2006/ole">
            <mc:AlternateContent xmlns:mc="http://schemas.openxmlformats.org/markup-compatibility/2006">
              <mc:Choice xmlns:v="urn:schemas-microsoft-com:vml" Requires="v">
                <p:oleObj spid="_x0000_s907380" name="Visio" r:id="rId3" imgW="2155013" imgH="1313712" progId="Visio.Drawing.6">
                  <p:embed/>
                </p:oleObj>
              </mc:Choice>
              <mc:Fallback>
                <p:oleObj name="Visio" r:id="rId3" imgW="2155013" imgH="1313712" progId="Visio.Drawing.6">
                  <p:embed/>
                  <p:pic>
                    <p:nvPicPr>
                      <p:cNvPr id="0" name="Picture 4"/>
                      <p:cNvPicPr>
                        <a:picLocks noChangeAspect="1" noChangeArrowheads="1"/>
                      </p:cNvPicPr>
                      <p:nvPr/>
                    </p:nvPicPr>
                    <p:blipFill>
                      <a:blip r:embed="rId4"/>
                      <a:srcRect/>
                      <a:stretch>
                        <a:fillRect/>
                      </a:stretch>
                    </p:blipFill>
                    <p:spPr bwMode="auto">
                      <a:xfrm>
                        <a:off x="2832100" y="2368550"/>
                        <a:ext cx="3481388"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07269" name="Text Box 5"/>
          <p:cNvSpPr txBox="1">
            <a:spLocks noChangeArrowheads="1"/>
          </p:cNvSpPr>
          <p:nvPr/>
        </p:nvSpPr>
        <p:spPr bwMode="auto">
          <a:xfrm>
            <a:off x="4378325" y="833438"/>
            <a:ext cx="4156075" cy="2062103"/>
          </a:xfrm>
          <a:prstGeom prst="rect">
            <a:avLst/>
          </a:prstGeom>
          <a:noFill/>
          <a:ln w="9525">
            <a:noFill/>
            <a:miter lim="800000"/>
            <a:headEnd/>
            <a:tailEnd/>
          </a:ln>
          <a:effectLst/>
        </p:spPr>
        <p:txBody>
          <a:bodyPr>
            <a:spAutoFit/>
          </a:bodyPr>
          <a:lstStyle/>
          <a:p>
            <a:pPr>
              <a:spcBef>
                <a:spcPct val="50000"/>
              </a:spcBef>
            </a:pPr>
            <a:r>
              <a:rPr lang="en-US" sz="3200" dirty="0">
                <a:solidFill>
                  <a:schemeClr val="bg1"/>
                </a:solidFill>
              </a:rPr>
              <a:t>The Facet object limits the Guest </a:t>
            </a:r>
            <a:r>
              <a:rPr lang="en-US" sz="3200" dirty="0" smtClean="0">
                <a:solidFill>
                  <a:schemeClr val="bg1"/>
                </a:solidFill>
              </a:rPr>
              <a:t>object’s </a:t>
            </a:r>
            <a:r>
              <a:rPr lang="en-US" sz="3200" dirty="0">
                <a:solidFill>
                  <a:schemeClr val="bg1"/>
                </a:solidFill>
              </a:rPr>
              <a:t>access to the </a:t>
            </a:r>
            <a:r>
              <a:rPr lang="en-US" sz="3200" dirty="0" smtClean="0">
                <a:solidFill>
                  <a:schemeClr val="bg1"/>
                </a:solidFill>
              </a:rPr>
              <a:t>Powerful </a:t>
            </a:r>
            <a:r>
              <a:rPr lang="en-US" sz="3200" dirty="0">
                <a:solidFill>
                  <a:schemeClr val="bg1"/>
                </a:solidFill>
              </a:rPr>
              <a:t>object.</a:t>
            </a:r>
          </a:p>
        </p:txBody>
      </p:sp>
      <p:sp>
        <p:nvSpPr>
          <p:cNvPr id="907270" name="Text Box 6"/>
          <p:cNvSpPr txBox="1">
            <a:spLocks noChangeArrowheads="1"/>
          </p:cNvSpPr>
          <p:nvPr/>
        </p:nvSpPr>
        <p:spPr bwMode="auto">
          <a:xfrm>
            <a:off x="630238" y="3840163"/>
            <a:ext cx="2844800" cy="2282825"/>
          </a:xfrm>
          <a:prstGeom prst="rect">
            <a:avLst/>
          </a:prstGeom>
          <a:noFill/>
          <a:ln w="9525">
            <a:noFill/>
            <a:miter lim="800000"/>
            <a:headEnd/>
            <a:tailEnd/>
          </a:ln>
          <a:effectLst/>
        </p:spPr>
        <p:txBody>
          <a:bodyPr>
            <a:spAutoFit/>
          </a:bodyPr>
          <a:lstStyle/>
          <a:p>
            <a:pPr>
              <a:spcBef>
                <a:spcPct val="50000"/>
              </a:spcBef>
            </a:pPr>
            <a:r>
              <a:rPr lang="en-US" sz="2400">
                <a:solidFill>
                  <a:schemeClr val="bg1"/>
                </a:solidFill>
              </a:rPr>
              <a:t>The Guest object cannot tamper with the Facet to get a direct reference to the Dangerous object.</a:t>
            </a:r>
          </a:p>
        </p:txBody>
      </p:sp>
    </p:spTree>
  </p:cSld>
  <p:clrMapOvr>
    <a:masterClrMapping/>
  </p:clrMapOvr>
  <p:transition spd="slow">
    <p:strips dir="rd"/>
  </p:transition>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8292" name="Rectangle 4"/>
          <p:cNvSpPr>
            <a:spLocks noGrp="1" noChangeArrowheads="1"/>
          </p:cNvSpPr>
          <p:nvPr>
            <p:ph type="ctrTitle"/>
          </p:nvPr>
        </p:nvSpPr>
        <p:spPr/>
        <p:txBody>
          <a:bodyPr/>
          <a:lstStyle/>
          <a:p>
            <a:r>
              <a:rPr lang="en-US"/>
              <a:t>References are not revocable.</a:t>
            </a:r>
          </a:p>
        </p:txBody>
      </p:sp>
      <p:sp>
        <p:nvSpPr>
          <p:cNvPr id="908293" name="Rectangle 5"/>
          <p:cNvSpPr>
            <a:spLocks noGrp="1" noChangeArrowheads="1"/>
          </p:cNvSpPr>
          <p:nvPr>
            <p:ph type="subTitle" idx="1"/>
          </p:nvPr>
        </p:nvSpPr>
        <p:spPr>
          <a:xfrm>
            <a:off x="1371600" y="3886200"/>
            <a:ext cx="6400800" cy="2574925"/>
          </a:xfrm>
        </p:spPr>
        <p:txBody>
          <a:bodyPr/>
          <a:lstStyle/>
          <a:p>
            <a:pPr>
              <a:lnSpc>
                <a:spcPct val="90000"/>
              </a:lnSpc>
            </a:pPr>
            <a:r>
              <a:rPr lang="en-US" dirty="0"/>
              <a:t>Once you introduce an object, you </a:t>
            </a:r>
            <a:r>
              <a:rPr lang="en-US" dirty="0" smtClean="0"/>
              <a:t>can’t </a:t>
            </a:r>
            <a:r>
              <a:rPr lang="en-US" dirty="0"/>
              <a:t>ask it to forget it.</a:t>
            </a:r>
          </a:p>
          <a:p>
            <a:pPr>
              <a:lnSpc>
                <a:spcPct val="90000"/>
              </a:lnSpc>
            </a:pPr>
            <a:r>
              <a:rPr lang="en-US" dirty="0"/>
              <a:t>You can ask, but you should not depend on your request being honored.</a:t>
            </a:r>
          </a:p>
        </p:txBody>
      </p:sp>
    </p:spTree>
  </p:cSld>
  <p:clrMapOvr>
    <a:masterClrMapping/>
  </p:clrMapOvr>
  <p:transition spd="slow">
    <p:strips dir="rd"/>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10340" name="Object 4"/>
          <p:cNvGraphicFramePr>
            <a:graphicFrameLocks noChangeAspect="1"/>
          </p:cNvGraphicFramePr>
          <p:nvPr>
            <p:extLst>
              <p:ext uri="{D42A27DB-BD31-4B8C-83A1-F6EECF244321}">
                <p14:modId xmlns:p14="http://schemas.microsoft.com/office/powerpoint/2010/main" val="2032305940"/>
              </p:ext>
            </p:extLst>
          </p:nvPr>
        </p:nvGraphicFramePr>
        <p:xfrm>
          <a:off x="2832100" y="2368550"/>
          <a:ext cx="3481388" cy="2120900"/>
        </p:xfrm>
        <a:graphic>
          <a:graphicData uri="http://schemas.openxmlformats.org/presentationml/2006/ole">
            <mc:AlternateContent xmlns:mc="http://schemas.openxmlformats.org/markup-compatibility/2006">
              <mc:Choice xmlns:v="urn:schemas-microsoft-com:vml" Requires="v">
                <p:oleObj spid="_x0000_s910452" name="Visio" r:id="rId3" imgW="2155013" imgH="1313712" progId="Visio.Drawing.6">
                  <p:embed/>
                </p:oleObj>
              </mc:Choice>
              <mc:Fallback>
                <p:oleObj name="Visio" r:id="rId3" imgW="2155013" imgH="1313712" progId="Visio.Drawing.6">
                  <p:embed/>
                  <p:pic>
                    <p:nvPicPr>
                      <p:cNvPr id="0" name="Picture 4"/>
                      <p:cNvPicPr>
                        <a:picLocks noChangeAspect="1" noChangeArrowheads="1"/>
                      </p:cNvPicPr>
                      <p:nvPr/>
                    </p:nvPicPr>
                    <p:blipFill>
                      <a:blip r:embed="rId4"/>
                      <a:srcRect/>
                      <a:stretch>
                        <a:fillRect/>
                      </a:stretch>
                    </p:blipFill>
                    <p:spPr bwMode="auto">
                      <a:xfrm>
                        <a:off x="2832100" y="2368550"/>
                        <a:ext cx="3481388"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10341" name="Text Box 5"/>
          <p:cNvSpPr txBox="1">
            <a:spLocks noChangeArrowheads="1"/>
          </p:cNvSpPr>
          <p:nvPr/>
        </p:nvSpPr>
        <p:spPr bwMode="auto">
          <a:xfrm>
            <a:off x="671513" y="3778250"/>
            <a:ext cx="4419600" cy="2554545"/>
          </a:xfrm>
          <a:prstGeom prst="rect">
            <a:avLst/>
          </a:prstGeom>
          <a:noFill/>
          <a:ln w="9525">
            <a:noFill/>
            <a:miter lim="800000"/>
            <a:headEnd/>
            <a:tailEnd/>
          </a:ln>
          <a:effectLst/>
        </p:spPr>
        <p:txBody>
          <a:bodyPr>
            <a:spAutoFit/>
          </a:bodyPr>
          <a:lstStyle/>
          <a:p>
            <a:pPr>
              <a:spcBef>
                <a:spcPct val="50000"/>
              </a:spcBef>
            </a:pPr>
            <a:r>
              <a:rPr lang="en-US" sz="3200" dirty="0">
                <a:solidFill>
                  <a:schemeClr val="bg1"/>
                </a:solidFill>
              </a:rPr>
              <a:t>The Guest object has a reference to an Agency object. The Guest asks for an introduction to the </a:t>
            </a:r>
            <a:r>
              <a:rPr lang="en-US" sz="3200" dirty="0" smtClean="0">
                <a:solidFill>
                  <a:schemeClr val="bg1"/>
                </a:solidFill>
              </a:rPr>
              <a:t>Powerful object</a:t>
            </a:r>
            <a:r>
              <a:rPr lang="en-US" sz="3200" dirty="0">
                <a:solidFill>
                  <a:schemeClr val="bg1"/>
                </a:solidFill>
              </a:rPr>
              <a:t>.</a:t>
            </a:r>
          </a:p>
        </p:txBody>
      </p:sp>
    </p:spTree>
  </p:cSld>
  <p:clrMapOvr>
    <a:masterClrMapping/>
  </p:clrMapOvr>
  <p:transition spd="slow">
    <p:strips dir="rd"/>
  </p:transition>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11362" name="Object 2"/>
          <p:cNvGraphicFramePr>
            <a:graphicFrameLocks noChangeAspect="1"/>
          </p:cNvGraphicFramePr>
          <p:nvPr>
            <p:extLst>
              <p:ext uri="{D42A27DB-BD31-4B8C-83A1-F6EECF244321}">
                <p14:modId xmlns:p14="http://schemas.microsoft.com/office/powerpoint/2010/main" val="292515781"/>
              </p:ext>
            </p:extLst>
          </p:nvPr>
        </p:nvGraphicFramePr>
        <p:xfrm>
          <a:off x="2832100" y="2368550"/>
          <a:ext cx="3481388" cy="2120900"/>
        </p:xfrm>
        <a:graphic>
          <a:graphicData uri="http://schemas.openxmlformats.org/presentationml/2006/ole">
            <mc:AlternateContent xmlns:mc="http://schemas.openxmlformats.org/markup-compatibility/2006">
              <mc:Choice xmlns:v="urn:schemas-microsoft-com:vml" Requires="v">
                <p:oleObj spid="_x0000_s911474" name="Visio" r:id="rId3" imgW="2155013" imgH="1313712" progId="Visio.Drawing.6">
                  <p:embed/>
                </p:oleObj>
              </mc:Choice>
              <mc:Fallback>
                <p:oleObj name="Visio" r:id="rId3" imgW="2155013" imgH="1313712" progId="Visio.Drawing.6">
                  <p:embed/>
                  <p:pic>
                    <p:nvPicPr>
                      <p:cNvPr id="0" name="Picture 2"/>
                      <p:cNvPicPr>
                        <a:picLocks noChangeAspect="1" noChangeArrowheads="1"/>
                      </p:cNvPicPr>
                      <p:nvPr/>
                    </p:nvPicPr>
                    <p:blipFill>
                      <a:blip r:embed="rId4"/>
                      <a:srcRect/>
                      <a:stretch>
                        <a:fillRect/>
                      </a:stretch>
                    </p:blipFill>
                    <p:spPr bwMode="auto">
                      <a:xfrm>
                        <a:off x="2832100" y="2368550"/>
                        <a:ext cx="3481388" cy="2120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11363" name="Text Box 3"/>
          <p:cNvSpPr txBox="1">
            <a:spLocks noChangeArrowheads="1"/>
          </p:cNvSpPr>
          <p:nvPr/>
        </p:nvSpPr>
        <p:spPr bwMode="auto">
          <a:xfrm>
            <a:off x="731838" y="517525"/>
            <a:ext cx="7710487" cy="1190625"/>
          </a:xfrm>
          <a:prstGeom prst="rect">
            <a:avLst/>
          </a:prstGeom>
          <a:noFill/>
          <a:ln w="9525">
            <a:noFill/>
            <a:miter lim="800000"/>
            <a:headEnd/>
            <a:tailEnd/>
          </a:ln>
          <a:effectLst/>
        </p:spPr>
        <p:txBody>
          <a:bodyPr>
            <a:spAutoFit/>
          </a:bodyPr>
          <a:lstStyle/>
          <a:p>
            <a:pPr>
              <a:spcBef>
                <a:spcPct val="50000"/>
              </a:spcBef>
            </a:pPr>
            <a:r>
              <a:rPr lang="en-US" sz="3600">
                <a:solidFill>
                  <a:schemeClr val="bg1"/>
                </a:solidFill>
              </a:rPr>
              <a:t>The Agency object makes a Facet, and gives it to the Guest.</a:t>
            </a:r>
          </a:p>
        </p:txBody>
      </p:sp>
      <p:sp>
        <p:nvSpPr>
          <p:cNvPr id="911364" name="Text Box 4"/>
          <p:cNvSpPr txBox="1">
            <a:spLocks noChangeArrowheads="1"/>
          </p:cNvSpPr>
          <p:nvPr/>
        </p:nvSpPr>
        <p:spPr bwMode="auto">
          <a:xfrm>
            <a:off x="731838" y="4832350"/>
            <a:ext cx="7710487" cy="579438"/>
          </a:xfrm>
          <a:prstGeom prst="rect">
            <a:avLst/>
          </a:prstGeom>
          <a:noFill/>
          <a:ln w="9525">
            <a:noFill/>
            <a:miter lim="800000"/>
            <a:headEnd/>
            <a:tailEnd/>
          </a:ln>
          <a:effectLst/>
        </p:spPr>
        <p:txBody>
          <a:bodyPr>
            <a:spAutoFit/>
          </a:bodyPr>
          <a:lstStyle/>
          <a:p>
            <a:pPr>
              <a:spcBef>
                <a:spcPct val="50000"/>
              </a:spcBef>
            </a:pPr>
            <a:r>
              <a:rPr lang="en-US" sz="3200">
                <a:solidFill>
                  <a:schemeClr val="bg1"/>
                </a:solidFill>
              </a:rPr>
              <a:t>The Facet might be a simple pass through.</a:t>
            </a:r>
          </a:p>
        </p:txBody>
      </p:sp>
    </p:spTree>
  </p:cSld>
  <p:clrMapOvr>
    <a:masterClrMapping/>
  </p:clrMapOvr>
  <p:transition spd="slow">
    <p:strips dir="rd"/>
  </p:transition>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Cheltenhm BdHd BT"/>
        <a:ea typeface=""/>
        <a:cs typeface=""/>
      </a:majorFont>
      <a:minorFont>
        <a:latin typeface="Cheltenhm BdHd B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Cheltenhm BdHd BT"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Cheltenhm BdHd BT" pitchFamily="18"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25410</TotalTime>
  <Words>2308</Words>
  <Application>Microsoft Office PowerPoint</Application>
  <PresentationFormat>On-screen Show (4:3)</PresentationFormat>
  <Paragraphs>349</Paragraphs>
  <Slides>123</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123</vt:i4>
      </vt:variant>
    </vt:vector>
  </HeadingPairs>
  <TitlesOfParts>
    <vt:vector size="130" baseType="lpstr">
      <vt:lpstr>Arial</vt:lpstr>
      <vt:lpstr>Courier New</vt:lpstr>
      <vt:lpstr>Cheltenhm BdItHd BT</vt:lpstr>
      <vt:lpstr>Cheltenhm BdHd BT</vt:lpstr>
      <vt:lpstr>Eras Bold ITC</vt:lpstr>
      <vt:lpstr>Default Design</vt:lpstr>
      <vt:lpstr>Visio</vt:lpstr>
      <vt:lpstr>PowerPoint Presentation</vt:lpstr>
      <vt:lpstr>White hats vs. black hats.</vt:lpstr>
      <vt:lpstr>Security is everyone’s job.</vt:lpstr>
      <vt:lpstr>Things Change</vt:lpstr>
      <vt:lpstr>It is not unusual for the purpose or use or scope of software to change over its life.   Rarely are the security properties of software systems reexamined in the context of new or evolving missions.   This leads to insecure systems.</vt:lpstr>
      <vt:lpstr> Don’t nobody do nothing stupid and nobody gets hurt.</vt:lpstr>
      <vt:lpstr>Principles</vt:lpstr>
      <vt:lpstr>Deterrence is not effective.</vt:lpstr>
      <vt:lpstr>Johann  Martin Schleyer</vt:lpstr>
      <vt:lpstr>PowerPoint Presentation</vt:lpstr>
      <vt:lpstr>Volapük 1880</vt:lpstr>
      <vt:lpstr>Jean  Guillaume Auguste  Victor  François Hubert Kerckhoffs</vt:lpstr>
      <vt:lpstr>Rebabelization</vt:lpstr>
      <vt:lpstr>PowerPoint Presentation</vt:lpstr>
      <vt:lpstr>Auguste Kerckhoffs  La Cryptographie Militaire 1883</vt:lpstr>
      <vt:lpstr>The design of a system should not require secrecy; and compromise of the system should not inconvenience the correspondents.</vt:lpstr>
      <vt:lpstr>PowerPoint Presentation</vt:lpstr>
      <vt:lpstr>PowerPoint Presentation</vt:lpstr>
      <vt:lpstr>There is no security in obscurity.</vt:lpstr>
      <vt:lpstr>One Time Pad</vt:lpstr>
      <vt:lpstr>One Time Pad</vt:lpstr>
      <vt:lpstr>Plain text</vt:lpstr>
      <vt:lpstr>Key</vt:lpstr>
      <vt:lpstr>Cypher text</vt:lpstr>
      <vt:lpstr>One Time Pad</vt:lpstr>
      <vt:lpstr>Weak key</vt:lpstr>
      <vt:lpstr>Weak cypher text</vt:lpstr>
      <vt:lpstr>One Time Pad</vt:lpstr>
      <vt:lpstr>Plain text</vt:lpstr>
      <vt:lpstr>Reuse key</vt:lpstr>
      <vt:lpstr>Cypher text</vt:lpstr>
      <vt:lpstr>Cypher text xor cypher text</vt:lpstr>
      <vt:lpstr>Cryptography is not security.</vt:lpstr>
      <vt:lpstr>PowerPoint Presentation</vt:lpstr>
      <vt:lpstr>PowerPoint Presentation</vt:lpstr>
      <vt:lpstr>PowerPoint Presentation</vt:lpstr>
      <vt:lpstr>PowerPoint Presentation</vt:lpstr>
      <vt:lpstr>Security must be factored  into every decision.</vt:lpstr>
      <vt:lpstr>“We’ll go back and make it secure later.”</vt:lpstr>
      <vt:lpstr>You can’t add security,  just as you can’t add reliability.</vt:lpstr>
      <vt:lpstr>Having survived to this point does not guarantee future survival.</vt:lpstr>
      <vt:lpstr>The Impossible is not Possible.</vt:lpstr>
      <vt:lpstr>Don’t prohibit what  you can’t prevent.</vt:lpstr>
      <vt:lpstr>False security is worse  than no security.</vt:lpstr>
      <vt:lpstr>The Web Browser Platform</vt:lpstr>
      <vt:lpstr>Blame the victim.</vt:lpstr>
      <vt:lpstr>Who’s interest does the program represent?</vt:lpstr>
      <vt:lpstr>What the web got wrong</vt:lpstr>
      <vt:lpstr>What can an attacker do if he gets some script into your page?</vt:lpstr>
      <vt:lpstr>An attacker can request additional scripts from any server in the world.</vt:lpstr>
      <vt:lpstr>An attacker can read the document.</vt:lpstr>
      <vt:lpstr>An attacker can make requests of your server. </vt:lpstr>
      <vt:lpstr>If your server accepts SQL queries, then the attacker gets access to your database.</vt:lpstr>
      <vt:lpstr>An attacker has control over the display and can request information from the user. </vt:lpstr>
      <vt:lpstr>An attacker can send information to servers anywhere in the world.</vt:lpstr>
      <vt:lpstr>The browser does not prevent any of these.</vt:lpstr>
      <vt:lpstr>The consequences of a successful attack are horrible.</vt:lpstr>
      <vt:lpstr>XSS</vt:lpstr>
      <vt:lpstr>Cross site scripting attacks  were invented in 1995.</vt:lpstr>
      <vt:lpstr>Baby Steps</vt:lpstr>
      <vt:lpstr>A mashup is a self-inflicted XSS attack.</vt:lpstr>
      <vt:lpstr>Why is there XSS?</vt:lpstr>
      <vt:lpstr>Why is there XSS?</vt:lpstr>
      <vt:lpstr>Confusion of Interests</vt:lpstr>
      <vt:lpstr>Within a page,  interests are confused.</vt:lpstr>
      <vt:lpstr>JavaScript got close  to getting it right. </vt:lpstr>
      <vt:lpstr>HTML</vt:lpstr>
      <vt:lpstr>This stuff is not going  to get fixed in a hurry.</vt:lpstr>
      <vt:lpstr>Any unit of software should be given just the capabilities it needs to do its work, and no more.</vt:lpstr>
      <vt:lpstr>The Actor Model</vt:lpstr>
      <vt:lpstr>The Actor Model</vt:lpstr>
      <vt:lpstr>Waterken applies the actor model to web services.</vt:lpstr>
      <vt:lpstr>Capability</vt:lpstr>
      <vt:lpstr>An Introduction to Object Capabilities</vt:lpstr>
      <vt:lpstr>PowerPoint Presentation</vt:lpstr>
      <vt:lpstr>has-a</vt:lpstr>
      <vt:lpstr>PowerPoint Presentation</vt:lpstr>
      <vt:lpstr>PowerPoint Presentation</vt:lpstr>
      <vt:lpstr>PowerPoint Presentation</vt:lpstr>
      <vt:lpstr>An Object Capability System is produced by constraining the ways that references are obtained.</vt:lpstr>
      <vt:lpstr>There are exactly three ways to obtain a reference.</vt:lpstr>
      <vt:lpstr>1. By Creation</vt:lpstr>
      <vt:lpstr>2. By Construction</vt:lpstr>
      <vt:lpstr>3. By Introduction</vt:lpstr>
      <vt:lpstr>3. By Introduction</vt:lpstr>
      <vt:lpstr>3. By Introduction</vt:lpstr>
      <vt:lpstr>If references can only be obtained by Creation, Construction, or Introduction, then you may have a safe system.</vt:lpstr>
      <vt:lpstr>Potential weaknesses include</vt:lpstr>
      <vt:lpstr>1. Arrogation</vt:lpstr>
      <vt:lpstr>2. Corruption</vt:lpstr>
      <vt:lpstr>3. Confusion</vt:lpstr>
      <vt:lpstr>4. Collusion</vt:lpstr>
      <vt:lpstr>Rights Attenuation</vt:lpstr>
      <vt:lpstr>Ultimately, every object should be given exactly the capabilities it needs to do its work.</vt:lpstr>
      <vt:lpstr>Intermediate objects, or facets, can be very light weight.</vt:lpstr>
      <vt:lpstr>PowerPoint Presentation</vt:lpstr>
      <vt:lpstr>References are not revocable.</vt:lpstr>
      <vt:lpstr>PowerPoint Presentation</vt:lpstr>
      <vt:lpstr>PowerPoint Presentation</vt:lpstr>
      <vt:lpstr>PowerPoint Presentation</vt:lpstr>
      <vt:lpstr>PowerPoint Presentation</vt:lpstr>
      <vt:lpstr>Facets</vt:lpstr>
      <vt:lpstr>Attenuation is your friend</vt:lpstr>
      <vt:lpstr>Function the Ultimate</vt:lpstr>
      <vt:lpstr>The Lazy Programmer’s Guide to Secure Computing  Marc Stiegler</vt:lpstr>
      <vt:lpstr>PowerPoint Presentation</vt:lpstr>
      <vt:lpstr>PowerPoint Presentation</vt:lpstr>
      <vt:lpstr>Confusion</vt:lpstr>
      <vt:lpstr>Confusion aids the enemy.</vt:lpstr>
      <vt:lpstr>With great complexity  comes great confusion.</vt:lpstr>
      <vt:lpstr>Code Well</vt:lpstr>
      <vt:lpstr>Never trust a machine that is not under your absolute control.</vt:lpstr>
      <vt:lpstr>Never trust the browser</vt:lpstr>
      <vt:lpstr>Templating and  Temporary Insanity </vt:lpstr>
      <vt:lpstr>The browser is a loaded gun pointed at your head.   This pulls the trigger:  &lt;?= "bang" ?&gt;</vt:lpstr>
      <vt:lpstr>A Simple Attack</vt:lpstr>
      <vt:lpstr>Confusion and Concatenation</vt:lpstr>
      <vt:lpstr>“Why would anyone do that?”</vt:lpstr>
      <vt:lpstr>Inconvenience is not security.  Identity is not security.  Taint ain’t security.  Intrusion detection is not security.</vt:lpstr>
      <vt:lpstr>Mismanagement</vt:lpstr>
      <vt:lpstr>Danog ols e neit gudik.</vt:lpstr>
      <vt:lpstr>Danog ols e neit gudik.</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Principles of Security</dc:title>
  <dc:creator>Douglas Crockford</dc:creator>
  <cp:lastModifiedBy>Douglas Crockford</cp:lastModifiedBy>
  <cp:revision>779</cp:revision>
  <dcterms:created xsi:type="dcterms:W3CDTF">2005-10-05T17:31:40Z</dcterms:created>
  <dcterms:modified xsi:type="dcterms:W3CDTF">2014-01-13T19:17:47Z</dcterms:modified>
</cp:coreProperties>
</file>

<file path=docProps/thumbnail.jpeg>
</file>